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2B0D3-A303-4B15-9385-E74C4966E8D4}" v="32" dt="2026-08-19T17:02:34.5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81" autoAdjust="0"/>
    <p:restoredTop sz="94660"/>
  </p:normalViewPr>
  <p:slideViewPr>
    <p:cSldViewPr snapToGrid="0">
      <p:cViewPr varScale="1">
        <p:scale>
          <a:sx n="105" d="100"/>
          <a:sy n="105" d="100"/>
        </p:scale>
        <p:origin x="6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618EED2-0AD8-4306-8001-91BD5A8458D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7C2F758-147A-4A3B-B08B-321C45FEDE7B}">
      <dgm:prSet/>
      <dgm:spPr/>
      <dgm:t>
        <a:bodyPr/>
        <a:lstStyle/>
        <a:p>
          <a:r>
            <a:rPr lang="en-US"/>
            <a:t>The DD form 2807-1 has 3 pages. Please fill out all highlighted areas on all 3 pages including DODID and full social on every page.</a:t>
          </a:r>
        </a:p>
      </dgm:t>
    </dgm:pt>
    <dgm:pt modelId="{FB98325E-C81B-48EA-9481-989115562EFA}" type="parTrans" cxnId="{0AA59127-1AAA-4C42-8D3D-68174F4D85E8}">
      <dgm:prSet/>
      <dgm:spPr/>
      <dgm:t>
        <a:bodyPr/>
        <a:lstStyle/>
        <a:p>
          <a:endParaRPr lang="en-US"/>
        </a:p>
      </dgm:t>
    </dgm:pt>
    <dgm:pt modelId="{1727AF31-2998-4E48-8AAF-F67992ECA77B}" type="sibTrans" cxnId="{0AA59127-1AAA-4C42-8D3D-68174F4D85E8}">
      <dgm:prSet/>
      <dgm:spPr/>
      <dgm:t>
        <a:bodyPr/>
        <a:lstStyle/>
        <a:p>
          <a:endParaRPr lang="en-US"/>
        </a:p>
      </dgm:t>
    </dgm:pt>
    <dgm:pt modelId="{B6948718-73D0-4FEF-A54D-5FBA7CFC1B74}">
      <dgm:prSet/>
      <dgm:spPr/>
      <dgm:t>
        <a:bodyPr/>
        <a:lstStyle/>
        <a:p>
          <a:r>
            <a:rPr lang="en-US" dirty="0"/>
            <a:t>Bubble in all answers. Please take note of 14.c. asking if you are currently in good health</a:t>
          </a:r>
        </a:p>
      </dgm:t>
    </dgm:pt>
    <dgm:pt modelId="{1E175920-E1F7-4C32-9CA5-B00AF5097895}" type="parTrans" cxnId="{98202E6E-AAE8-4037-A8A1-F71A6B8733AE}">
      <dgm:prSet/>
      <dgm:spPr/>
      <dgm:t>
        <a:bodyPr/>
        <a:lstStyle/>
        <a:p>
          <a:endParaRPr lang="en-US"/>
        </a:p>
      </dgm:t>
    </dgm:pt>
    <dgm:pt modelId="{D334B5A8-EFC9-499A-8FF7-E0B8236B7F60}" type="sibTrans" cxnId="{98202E6E-AAE8-4037-A8A1-F71A6B8733AE}">
      <dgm:prSet/>
      <dgm:spPr/>
      <dgm:t>
        <a:bodyPr/>
        <a:lstStyle/>
        <a:p>
          <a:endParaRPr lang="en-US"/>
        </a:p>
      </dgm:t>
    </dgm:pt>
    <dgm:pt modelId="{54091E40-5312-46E7-BA92-FA7BB3DB19BC}">
      <dgm:prSet/>
      <dgm:spPr/>
      <dgm:t>
        <a:bodyPr/>
        <a:lstStyle/>
        <a:p>
          <a:r>
            <a:rPr lang="en-US" dirty="0"/>
            <a:t>For any questions answered yes, please explain them in box 29 on page 2. EX.16a. Had Rheumatic  Fever when deployed to Africa.</a:t>
          </a:r>
        </a:p>
      </dgm:t>
    </dgm:pt>
    <dgm:pt modelId="{91CF234A-8912-470B-A8C1-C1D246140169}" type="parTrans" cxnId="{AF9EB6DE-77FA-4C22-A8FA-A7DF45710644}">
      <dgm:prSet/>
      <dgm:spPr/>
      <dgm:t>
        <a:bodyPr/>
        <a:lstStyle/>
        <a:p>
          <a:endParaRPr lang="en-US"/>
        </a:p>
      </dgm:t>
    </dgm:pt>
    <dgm:pt modelId="{9B8D9DCE-5EA1-4C8E-9624-EDC131BECE56}" type="sibTrans" cxnId="{AF9EB6DE-77FA-4C22-A8FA-A7DF45710644}">
      <dgm:prSet/>
      <dgm:spPr/>
      <dgm:t>
        <a:bodyPr/>
        <a:lstStyle/>
        <a:p>
          <a:endParaRPr lang="en-US"/>
        </a:p>
      </dgm:t>
    </dgm:pt>
    <dgm:pt modelId="{6F8D510F-F527-4179-9658-7B4ADE850BD8}">
      <dgm:prSet/>
      <dgm:spPr/>
      <dgm:t>
        <a:bodyPr/>
        <a:lstStyle/>
        <a:p>
          <a:r>
            <a:rPr lang="en-US"/>
            <a:t>Leave the examiner section box 30 blank. Only NTC providers will fill out this page for a screening package.</a:t>
          </a:r>
        </a:p>
      </dgm:t>
    </dgm:pt>
    <dgm:pt modelId="{4A0E002A-2CD0-4526-B50F-6B6948E7DBEE}" type="parTrans" cxnId="{B630A376-FA8D-4895-A6B5-C82148D6E778}">
      <dgm:prSet/>
      <dgm:spPr/>
      <dgm:t>
        <a:bodyPr/>
        <a:lstStyle/>
        <a:p>
          <a:endParaRPr lang="en-US"/>
        </a:p>
      </dgm:t>
    </dgm:pt>
    <dgm:pt modelId="{D7ED818D-A528-47E8-922C-A57198256793}" type="sibTrans" cxnId="{B630A376-FA8D-4895-A6B5-C82148D6E778}">
      <dgm:prSet/>
      <dgm:spPr/>
      <dgm:t>
        <a:bodyPr/>
        <a:lstStyle/>
        <a:p>
          <a:endParaRPr lang="en-US"/>
        </a:p>
      </dgm:t>
    </dgm:pt>
    <dgm:pt modelId="{34B0CC6D-0498-4006-A7AA-60F3BBE128FB}" type="pres">
      <dgm:prSet presAssocID="{9618EED2-0AD8-4306-8001-91BD5A8458D1}" presName="vert0" presStyleCnt="0">
        <dgm:presLayoutVars>
          <dgm:dir/>
          <dgm:animOne val="branch"/>
          <dgm:animLvl val="lvl"/>
        </dgm:presLayoutVars>
      </dgm:prSet>
      <dgm:spPr/>
    </dgm:pt>
    <dgm:pt modelId="{6D091554-B0DC-4084-9590-C8914424794C}" type="pres">
      <dgm:prSet presAssocID="{37C2F758-147A-4A3B-B08B-321C45FEDE7B}" presName="thickLine" presStyleLbl="alignNode1" presStyleIdx="0" presStyleCnt="4"/>
      <dgm:spPr/>
    </dgm:pt>
    <dgm:pt modelId="{88BDB4C2-89EF-4ACB-B4DA-2E03B24F5D3C}" type="pres">
      <dgm:prSet presAssocID="{37C2F758-147A-4A3B-B08B-321C45FEDE7B}" presName="horz1" presStyleCnt="0"/>
      <dgm:spPr/>
    </dgm:pt>
    <dgm:pt modelId="{9D23C752-893B-429A-9F2F-06A255818421}" type="pres">
      <dgm:prSet presAssocID="{37C2F758-147A-4A3B-B08B-321C45FEDE7B}" presName="tx1" presStyleLbl="revTx" presStyleIdx="0" presStyleCnt="4"/>
      <dgm:spPr/>
    </dgm:pt>
    <dgm:pt modelId="{BEBD04E0-2339-4B81-A40D-65C14B4D6348}" type="pres">
      <dgm:prSet presAssocID="{37C2F758-147A-4A3B-B08B-321C45FEDE7B}" presName="vert1" presStyleCnt="0"/>
      <dgm:spPr/>
    </dgm:pt>
    <dgm:pt modelId="{28BE2202-5801-4E24-9775-6B8C35C5DAF1}" type="pres">
      <dgm:prSet presAssocID="{B6948718-73D0-4FEF-A54D-5FBA7CFC1B74}" presName="thickLine" presStyleLbl="alignNode1" presStyleIdx="1" presStyleCnt="4"/>
      <dgm:spPr/>
    </dgm:pt>
    <dgm:pt modelId="{1059605F-96A0-4790-ADE4-F55F22C6E19E}" type="pres">
      <dgm:prSet presAssocID="{B6948718-73D0-4FEF-A54D-5FBA7CFC1B74}" presName="horz1" presStyleCnt="0"/>
      <dgm:spPr/>
    </dgm:pt>
    <dgm:pt modelId="{CB517A16-3C10-407C-A7FD-A922B6E75774}" type="pres">
      <dgm:prSet presAssocID="{B6948718-73D0-4FEF-A54D-5FBA7CFC1B74}" presName="tx1" presStyleLbl="revTx" presStyleIdx="1" presStyleCnt="4"/>
      <dgm:spPr/>
    </dgm:pt>
    <dgm:pt modelId="{1144D501-58FE-4F11-B925-2AA656272A4F}" type="pres">
      <dgm:prSet presAssocID="{B6948718-73D0-4FEF-A54D-5FBA7CFC1B74}" presName="vert1" presStyleCnt="0"/>
      <dgm:spPr/>
    </dgm:pt>
    <dgm:pt modelId="{69368FD2-A62C-432A-92CC-ADFA6061E8E8}" type="pres">
      <dgm:prSet presAssocID="{54091E40-5312-46E7-BA92-FA7BB3DB19BC}" presName="thickLine" presStyleLbl="alignNode1" presStyleIdx="2" presStyleCnt="4"/>
      <dgm:spPr/>
    </dgm:pt>
    <dgm:pt modelId="{294E2218-FDCC-433B-9CE8-772BCE4DA1DD}" type="pres">
      <dgm:prSet presAssocID="{54091E40-5312-46E7-BA92-FA7BB3DB19BC}" presName="horz1" presStyleCnt="0"/>
      <dgm:spPr/>
    </dgm:pt>
    <dgm:pt modelId="{BA1F4472-F56D-4815-AFC9-18E3B4A74EDF}" type="pres">
      <dgm:prSet presAssocID="{54091E40-5312-46E7-BA92-FA7BB3DB19BC}" presName="tx1" presStyleLbl="revTx" presStyleIdx="2" presStyleCnt="4"/>
      <dgm:spPr/>
    </dgm:pt>
    <dgm:pt modelId="{343E54E4-45E3-44D2-ADF9-68BAA93B1485}" type="pres">
      <dgm:prSet presAssocID="{54091E40-5312-46E7-BA92-FA7BB3DB19BC}" presName="vert1" presStyleCnt="0"/>
      <dgm:spPr/>
    </dgm:pt>
    <dgm:pt modelId="{58ED9376-95FC-4B07-87C3-53B91C4C976C}" type="pres">
      <dgm:prSet presAssocID="{6F8D510F-F527-4179-9658-7B4ADE850BD8}" presName="thickLine" presStyleLbl="alignNode1" presStyleIdx="3" presStyleCnt="4"/>
      <dgm:spPr/>
    </dgm:pt>
    <dgm:pt modelId="{654D9620-EE7D-465C-9570-2D82A573C5B5}" type="pres">
      <dgm:prSet presAssocID="{6F8D510F-F527-4179-9658-7B4ADE850BD8}" presName="horz1" presStyleCnt="0"/>
      <dgm:spPr/>
    </dgm:pt>
    <dgm:pt modelId="{7957924A-9CC8-414B-8205-E092FABDCEE2}" type="pres">
      <dgm:prSet presAssocID="{6F8D510F-F527-4179-9658-7B4ADE850BD8}" presName="tx1" presStyleLbl="revTx" presStyleIdx="3" presStyleCnt="4"/>
      <dgm:spPr/>
    </dgm:pt>
    <dgm:pt modelId="{2F955D9F-3740-44C1-A02E-0A86DD0FD84F}" type="pres">
      <dgm:prSet presAssocID="{6F8D510F-F527-4179-9658-7B4ADE850BD8}" presName="vert1" presStyleCnt="0"/>
      <dgm:spPr/>
    </dgm:pt>
  </dgm:ptLst>
  <dgm:cxnLst>
    <dgm:cxn modelId="{C31E9B04-8CC6-41B7-B766-B10EF57DC409}" type="presOf" srcId="{9618EED2-0AD8-4306-8001-91BD5A8458D1}" destId="{34B0CC6D-0498-4006-A7AA-60F3BBE128FB}" srcOrd="0" destOrd="0" presId="urn:microsoft.com/office/officeart/2008/layout/LinedList"/>
    <dgm:cxn modelId="{1262D714-F95C-40B7-8641-18153D12068B}" type="presOf" srcId="{37C2F758-147A-4A3B-B08B-321C45FEDE7B}" destId="{9D23C752-893B-429A-9F2F-06A255818421}" srcOrd="0" destOrd="0" presId="urn:microsoft.com/office/officeart/2008/layout/LinedList"/>
    <dgm:cxn modelId="{0AA59127-1AAA-4C42-8D3D-68174F4D85E8}" srcId="{9618EED2-0AD8-4306-8001-91BD5A8458D1}" destId="{37C2F758-147A-4A3B-B08B-321C45FEDE7B}" srcOrd="0" destOrd="0" parTransId="{FB98325E-C81B-48EA-9481-989115562EFA}" sibTransId="{1727AF31-2998-4E48-8AAF-F67992ECA77B}"/>
    <dgm:cxn modelId="{98202E6E-AAE8-4037-A8A1-F71A6B8733AE}" srcId="{9618EED2-0AD8-4306-8001-91BD5A8458D1}" destId="{B6948718-73D0-4FEF-A54D-5FBA7CFC1B74}" srcOrd="1" destOrd="0" parTransId="{1E175920-E1F7-4C32-9CA5-B00AF5097895}" sibTransId="{D334B5A8-EFC9-499A-8FF7-E0B8236B7F60}"/>
    <dgm:cxn modelId="{B630A376-FA8D-4895-A6B5-C82148D6E778}" srcId="{9618EED2-0AD8-4306-8001-91BD5A8458D1}" destId="{6F8D510F-F527-4179-9658-7B4ADE850BD8}" srcOrd="3" destOrd="0" parTransId="{4A0E002A-2CD0-4526-B50F-6B6948E7DBEE}" sibTransId="{D7ED818D-A528-47E8-922C-A57198256793}"/>
    <dgm:cxn modelId="{39FAB27A-DF9A-4E88-A780-18F89D29404B}" type="presOf" srcId="{54091E40-5312-46E7-BA92-FA7BB3DB19BC}" destId="{BA1F4472-F56D-4815-AFC9-18E3B4A74EDF}" srcOrd="0" destOrd="0" presId="urn:microsoft.com/office/officeart/2008/layout/LinedList"/>
    <dgm:cxn modelId="{9780C88F-8F29-4EF6-A73F-8DB3F0BD67BC}" type="presOf" srcId="{6F8D510F-F527-4179-9658-7B4ADE850BD8}" destId="{7957924A-9CC8-414B-8205-E092FABDCEE2}" srcOrd="0" destOrd="0" presId="urn:microsoft.com/office/officeart/2008/layout/LinedList"/>
    <dgm:cxn modelId="{D15CBCB7-5CEA-4309-914C-19FE29842C51}" type="presOf" srcId="{B6948718-73D0-4FEF-A54D-5FBA7CFC1B74}" destId="{CB517A16-3C10-407C-A7FD-A922B6E75774}" srcOrd="0" destOrd="0" presId="urn:microsoft.com/office/officeart/2008/layout/LinedList"/>
    <dgm:cxn modelId="{AF9EB6DE-77FA-4C22-A8FA-A7DF45710644}" srcId="{9618EED2-0AD8-4306-8001-91BD5A8458D1}" destId="{54091E40-5312-46E7-BA92-FA7BB3DB19BC}" srcOrd="2" destOrd="0" parTransId="{91CF234A-8912-470B-A8C1-C1D246140169}" sibTransId="{9B8D9DCE-5EA1-4C8E-9624-EDC131BECE56}"/>
    <dgm:cxn modelId="{022BD759-3B58-4CEE-974D-5D2DD81D02AE}" type="presParOf" srcId="{34B0CC6D-0498-4006-A7AA-60F3BBE128FB}" destId="{6D091554-B0DC-4084-9590-C8914424794C}" srcOrd="0" destOrd="0" presId="urn:microsoft.com/office/officeart/2008/layout/LinedList"/>
    <dgm:cxn modelId="{D82CA996-A34E-49C9-897B-62E66C6C10AC}" type="presParOf" srcId="{34B0CC6D-0498-4006-A7AA-60F3BBE128FB}" destId="{88BDB4C2-89EF-4ACB-B4DA-2E03B24F5D3C}" srcOrd="1" destOrd="0" presId="urn:microsoft.com/office/officeart/2008/layout/LinedList"/>
    <dgm:cxn modelId="{6BCAF9F2-EC5C-4B8A-B16C-CE431CAA8CF4}" type="presParOf" srcId="{88BDB4C2-89EF-4ACB-B4DA-2E03B24F5D3C}" destId="{9D23C752-893B-429A-9F2F-06A255818421}" srcOrd="0" destOrd="0" presId="urn:microsoft.com/office/officeart/2008/layout/LinedList"/>
    <dgm:cxn modelId="{CCCAA96D-405E-4003-A71E-06CBDF8A7544}" type="presParOf" srcId="{88BDB4C2-89EF-4ACB-B4DA-2E03B24F5D3C}" destId="{BEBD04E0-2339-4B81-A40D-65C14B4D6348}" srcOrd="1" destOrd="0" presId="urn:microsoft.com/office/officeart/2008/layout/LinedList"/>
    <dgm:cxn modelId="{46EE00C0-BCCC-4B96-9BE7-0B0AD4069236}" type="presParOf" srcId="{34B0CC6D-0498-4006-A7AA-60F3BBE128FB}" destId="{28BE2202-5801-4E24-9775-6B8C35C5DAF1}" srcOrd="2" destOrd="0" presId="urn:microsoft.com/office/officeart/2008/layout/LinedList"/>
    <dgm:cxn modelId="{6B92D5C3-EDCD-4B27-9D06-AE33EA9E7B06}" type="presParOf" srcId="{34B0CC6D-0498-4006-A7AA-60F3BBE128FB}" destId="{1059605F-96A0-4790-ADE4-F55F22C6E19E}" srcOrd="3" destOrd="0" presId="urn:microsoft.com/office/officeart/2008/layout/LinedList"/>
    <dgm:cxn modelId="{0B1CDC70-1CA5-40E4-87DC-AA80016BEAAA}" type="presParOf" srcId="{1059605F-96A0-4790-ADE4-F55F22C6E19E}" destId="{CB517A16-3C10-407C-A7FD-A922B6E75774}" srcOrd="0" destOrd="0" presId="urn:microsoft.com/office/officeart/2008/layout/LinedList"/>
    <dgm:cxn modelId="{B5A6717C-2AEB-4B01-B004-8EB680529A47}" type="presParOf" srcId="{1059605F-96A0-4790-ADE4-F55F22C6E19E}" destId="{1144D501-58FE-4F11-B925-2AA656272A4F}" srcOrd="1" destOrd="0" presId="urn:microsoft.com/office/officeart/2008/layout/LinedList"/>
    <dgm:cxn modelId="{FD6A65FF-5469-4423-AD35-80D0417DEEA4}" type="presParOf" srcId="{34B0CC6D-0498-4006-A7AA-60F3BBE128FB}" destId="{69368FD2-A62C-432A-92CC-ADFA6061E8E8}" srcOrd="4" destOrd="0" presId="urn:microsoft.com/office/officeart/2008/layout/LinedList"/>
    <dgm:cxn modelId="{B65A6A9C-8849-4CC1-80CF-F9F42B62AFB2}" type="presParOf" srcId="{34B0CC6D-0498-4006-A7AA-60F3BBE128FB}" destId="{294E2218-FDCC-433B-9CE8-772BCE4DA1DD}" srcOrd="5" destOrd="0" presId="urn:microsoft.com/office/officeart/2008/layout/LinedList"/>
    <dgm:cxn modelId="{FB8CE1AB-7BEC-4808-AC2F-1EBB87F1A12E}" type="presParOf" srcId="{294E2218-FDCC-433B-9CE8-772BCE4DA1DD}" destId="{BA1F4472-F56D-4815-AFC9-18E3B4A74EDF}" srcOrd="0" destOrd="0" presId="urn:microsoft.com/office/officeart/2008/layout/LinedList"/>
    <dgm:cxn modelId="{CB8D003A-CCC5-4D64-9E05-EE165F394F7B}" type="presParOf" srcId="{294E2218-FDCC-433B-9CE8-772BCE4DA1DD}" destId="{343E54E4-45E3-44D2-ADF9-68BAA93B1485}" srcOrd="1" destOrd="0" presId="urn:microsoft.com/office/officeart/2008/layout/LinedList"/>
    <dgm:cxn modelId="{FF92433F-431C-44A2-81E0-6E05CB4417DE}" type="presParOf" srcId="{34B0CC6D-0498-4006-A7AA-60F3BBE128FB}" destId="{58ED9376-95FC-4B07-87C3-53B91C4C976C}" srcOrd="6" destOrd="0" presId="urn:microsoft.com/office/officeart/2008/layout/LinedList"/>
    <dgm:cxn modelId="{9F1EF822-F7A5-45E8-8942-F360CE6C5D87}" type="presParOf" srcId="{34B0CC6D-0498-4006-A7AA-60F3BBE128FB}" destId="{654D9620-EE7D-465C-9570-2D82A573C5B5}" srcOrd="7" destOrd="0" presId="urn:microsoft.com/office/officeart/2008/layout/LinedList"/>
    <dgm:cxn modelId="{03C67569-C69D-49FD-BC42-CB9902896411}" type="presParOf" srcId="{654D9620-EE7D-465C-9570-2D82A573C5B5}" destId="{7957924A-9CC8-414B-8205-E092FABDCEE2}" srcOrd="0" destOrd="0" presId="urn:microsoft.com/office/officeart/2008/layout/LinedList"/>
    <dgm:cxn modelId="{63EEDDB6-1F5B-4CD2-8CC0-F18EDC74DFC5}" type="presParOf" srcId="{654D9620-EE7D-465C-9570-2D82A573C5B5}" destId="{2F955D9F-3740-44C1-A02E-0A86DD0FD84F}"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37B751-3A7B-4730-B329-028C8D789E4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E540437-9674-49D8-8ABF-3B6C03937AC4}">
      <dgm:prSet/>
      <dgm:spPr/>
      <dgm:t>
        <a:bodyPr/>
        <a:lstStyle/>
        <a:p>
          <a:r>
            <a:rPr lang="en-US" dirty="0"/>
            <a:t>NTC Point Loma OSS tries our best to help over 700 UIC’s and our neighboring states. Please be patient with our staff as we are trying our best to help everyone meet their timelines and do understand the impact suitability screenings can have on service members and their families. We prioritize packages based on multiple factors such as availability, timelines, medical concerns, orders etc.</a:t>
          </a:r>
        </a:p>
      </dgm:t>
    </dgm:pt>
    <dgm:pt modelId="{D5C0BADF-BE89-401B-BB48-28583CB75C18}" type="parTrans" cxnId="{59DC6B16-C89A-4FC8-90B6-99590AD74014}">
      <dgm:prSet/>
      <dgm:spPr/>
      <dgm:t>
        <a:bodyPr/>
        <a:lstStyle/>
        <a:p>
          <a:endParaRPr lang="en-US"/>
        </a:p>
      </dgm:t>
    </dgm:pt>
    <dgm:pt modelId="{CB2FF58F-0B0B-4F32-826F-E775E2A8B55B}" type="sibTrans" cxnId="{59DC6B16-C89A-4FC8-90B6-99590AD74014}">
      <dgm:prSet/>
      <dgm:spPr/>
      <dgm:t>
        <a:bodyPr/>
        <a:lstStyle/>
        <a:p>
          <a:endParaRPr lang="en-US"/>
        </a:p>
      </dgm:t>
    </dgm:pt>
    <dgm:pt modelId="{152B5CBB-C9F6-4760-B197-6AA12E2EB186}">
      <dgm:prSet/>
      <dgm:spPr/>
      <dgm:t>
        <a:bodyPr/>
        <a:lstStyle/>
        <a:p>
          <a:r>
            <a:rPr lang="en-US" dirty="0"/>
            <a:t>If you have any issues or request to be expedited, please let our staff know and we will assist. If you messaged us or have not received a reply within 72 business hours, please continue to send another email requesting a follow up.  Additionally, you can stop by our office during our hours of operation. </a:t>
          </a:r>
        </a:p>
      </dgm:t>
    </dgm:pt>
    <dgm:pt modelId="{9CFDC703-A21E-452F-95D1-75F524CDB53D}" type="parTrans" cxnId="{D71DB137-68EC-4EA5-B998-4FD693E11E7F}">
      <dgm:prSet/>
      <dgm:spPr/>
      <dgm:t>
        <a:bodyPr/>
        <a:lstStyle/>
        <a:p>
          <a:endParaRPr lang="en-US"/>
        </a:p>
      </dgm:t>
    </dgm:pt>
    <dgm:pt modelId="{14802F09-4500-419D-9CB0-8128303C9E1E}" type="sibTrans" cxnId="{D71DB137-68EC-4EA5-B998-4FD693E11E7F}">
      <dgm:prSet/>
      <dgm:spPr/>
      <dgm:t>
        <a:bodyPr/>
        <a:lstStyle/>
        <a:p>
          <a:endParaRPr lang="en-US"/>
        </a:p>
      </dgm:t>
    </dgm:pt>
    <dgm:pt modelId="{E0A08645-1EA9-485D-A3A9-4BE3A750F7D9}" type="pres">
      <dgm:prSet presAssocID="{1637B751-3A7B-4730-B329-028C8D789E46}" presName="root" presStyleCnt="0">
        <dgm:presLayoutVars>
          <dgm:dir/>
          <dgm:resizeHandles val="exact"/>
        </dgm:presLayoutVars>
      </dgm:prSet>
      <dgm:spPr/>
    </dgm:pt>
    <dgm:pt modelId="{220CE6D6-13B6-40EB-AFAE-F3A28E0B6A4A}" type="pres">
      <dgm:prSet presAssocID="{5E540437-9674-49D8-8ABF-3B6C03937AC4}" presName="compNode" presStyleCnt="0"/>
      <dgm:spPr/>
    </dgm:pt>
    <dgm:pt modelId="{0F21BDA8-1898-456A-ABD9-DB612E9931B6}" type="pres">
      <dgm:prSet presAssocID="{5E540437-9674-49D8-8ABF-3B6C03937AC4}" presName="bgRect" presStyleLbl="bgShp" presStyleIdx="0" presStyleCnt="2"/>
      <dgm:spPr/>
    </dgm:pt>
    <dgm:pt modelId="{DB64BCD4-0B58-4E0A-82AE-5A34E9431925}" type="pres">
      <dgm:prSet presAssocID="{5E540437-9674-49D8-8ABF-3B6C03937AC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3B799F3C-3989-4165-8C1F-8F775806F181}" type="pres">
      <dgm:prSet presAssocID="{5E540437-9674-49D8-8ABF-3B6C03937AC4}" presName="spaceRect" presStyleCnt="0"/>
      <dgm:spPr/>
    </dgm:pt>
    <dgm:pt modelId="{A718A85B-4354-4433-B064-3A8ADA670174}" type="pres">
      <dgm:prSet presAssocID="{5E540437-9674-49D8-8ABF-3B6C03937AC4}" presName="parTx" presStyleLbl="revTx" presStyleIdx="0" presStyleCnt="2">
        <dgm:presLayoutVars>
          <dgm:chMax val="0"/>
          <dgm:chPref val="0"/>
        </dgm:presLayoutVars>
      </dgm:prSet>
      <dgm:spPr/>
    </dgm:pt>
    <dgm:pt modelId="{B47093FE-1746-48FB-8A5A-3202639DC809}" type="pres">
      <dgm:prSet presAssocID="{CB2FF58F-0B0B-4F32-826F-E775E2A8B55B}" presName="sibTrans" presStyleCnt="0"/>
      <dgm:spPr/>
    </dgm:pt>
    <dgm:pt modelId="{B1BDF5D8-9774-4635-84D4-1D43FADAAC61}" type="pres">
      <dgm:prSet presAssocID="{152B5CBB-C9F6-4760-B197-6AA12E2EB186}" presName="compNode" presStyleCnt="0"/>
      <dgm:spPr/>
    </dgm:pt>
    <dgm:pt modelId="{09311253-6DB3-4556-90BE-6A970F47D6FE}" type="pres">
      <dgm:prSet presAssocID="{152B5CBB-C9F6-4760-B197-6AA12E2EB186}" presName="bgRect" presStyleLbl="bgShp" presStyleIdx="1" presStyleCnt="2"/>
      <dgm:spPr/>
    </dgm:pt>
    <dgm:pt modelId="{B1EDCC22-5A6B-4F28-A9AD-BB86BBF176EB}" type="pres">
      <dgm:prSet presAssocID="{152B5CBB-C9F6-4760-B197-6AA12E2EB186}"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4A32EA28-D349-4F22-81F0-CD12FE86E952}" type="pres">
      <dgm:prSet presAssocID="{152B5CBB-C9F6-4760-B197-6AA12E2EB186}" presName="spaceRect" presStyleCnt="0"/>
      <dgm:spPr/>
    </dgm:pt>
    <dgm:pt modelId="{D79A328E-009A-48F8-8077-E6800C843F6B}" type="pres">
      <dgm:prSet presAssocID="{152B5CBB-C9F6-4760-B197-6AA12E2EB186}" presName="parTx" presStyleLbl="revTx" presStyleIdx="1" presStyleCnt="2">
        <dgm:presLayoutVars>
          <dgm:chMax val="0"/>
          <dgm:chPref val="0"/>
        </dgm:presLayoutVars>
      </dgm:prSet>
      <dgm:spPr/>
    </dgm:pt>
  </dgm:ptLst>
  <dgm:cxnLst>
    <dgm:cxn modelId="{2CE1AB15-63A3-4A1F-AFBB-F3DB821A7832}" type="presOf" srcId="{5E540437-9674-49D8-8ABF-3B6C03937AC4}" destId="{A718A85B-4354-4433-B064-3A8ADA670174}" srcOrd="0" destOrd="0" presId="urn:microsoft.com/office/officeart/2018/2/layout/IconVerticalSolidList"/>
    <dgm:cxn modelId="{59DC6B16-C89A-4FC8-90B6-99590AD74014}" srcId="{1637B751-3A7B-4730-B329-028C8D789E46}" destId="{5E540437-9674-49D8-8ABF-3B6C03937AC4}" srcOrd="0" destOrd="0" parTransId="{D5C0BADF-BE89-401B-BB48-28583CB75C18}" sibTransId="{CB2FF58F-0B0B-4F32-826F-E775E2A8B55B}"/>
    <dgm:cxn modelId="{D71DB137-68EC-4EA5-B998-4FD693E11E7F}" srcId="{1637B751-3A7B-4730-B329-028C8D789E46}" destId="{152B5CBB-C9F6-4760-B197-6AA12E2EB186}" srcOrd="1" destOrd="0" parTransId="{9CFDC703-A21E-452F-95D1-75F524CDB53D}" sibTransId="{14802F09-4500-419D-9CB0-8128303C9E1E}"/>
    <dgm:cxn modelId="{14C10DD0-B025-44A6-9176-931BFA80A43B}" type="presOf" srcId="{152B5CBB-C9F6-4760-B197-6AA12E2EB186}" destId="{D79A328E-009A-48F8-8077-E6800C843F6B}" srcOrd="0" destOrd="0" presId="urn:microsoft.com/office/officeart/2018/2/layout/IconVerticalSolidList"/>
    <dgm:cxn modelId="{EE4AEAED-9BB6-4EA2-AE87-FBC8604D1C17}" type="presOf" srcId="{1637B751-3A7B-4730-B329-028C8D789E46}" destId="{E0A08645-1EA9-485D-A3A9-4BE3A750F7D9}" srcOrd="0" destOrd="0" presId="urn:microsoft.com/office/officeart/2018/2/layout/IconVerticalSolidList"/>
    <dgm:cxn modelId="{3422999B-8C0C-4B76-A4A5-1DDA6DDC1221}" type="presParOf" srcId="{E0A08645-1EA9-485D-A3A9-4BE3A750F7D9}" destId="{220CE6D6-13B6-40EB-AFAE-F3A28E0B6A4A}" srcOrd="0" destOrd="0" presId="urn:microsoft.com/office/officeart/2018/2/layout/IconVerticalSolidList"/>
    <dgm:cxn modelId="{39AC8086-8AF9-4692-A5AE-5B39452A71DC}" type="presParOf" srcId="{220CE6D6-13B6-40EB-AFAE-F3A28E0B6A4A}" destId="{0F21BDA8-1898-456A-ABD9-DB612E9931B6}" srcOrd="0" destOrd="0" presId="urn:microsoft.com/office/officeart/2018/2/layout/IconVerticalSolidList"/>
    <dgm:cxn modelId="{03EB2CE4-4C92-43AB-BB41-9084B7A5B419}" type="presParOf" srcId="{220CE6D6-13B6-40EB-AFAE-F3A28E0B6A4A}" destId="{DB64BCD4-0B58-4E0A-82AE-5A34E9431925}" srcOrd="1" destOrd="0" presId="urn:microsoft.com/office/officeart/2018/2/layout/IconVerticalSolidList"/>
    <dgm:cxn modelId="{3F0BDA95-A388-42B8-BB0C-A8CF0A12C01C}" type="presParOf" srcId="{220CE6D6-13B6-40EB-AFAE-F3A28E0B6A4A}" destId="{3B799F3C-3989-4165-8C1F-8F775806F181}" srcOrd="2" destOrd="0" presId="urn:microsoft.com/office/officeart/2018/2/layout/IconVerticalSolidList"/>
    <dgm:cxn modelId="{5472FE59-BDA5-4D90-AAE8-C2C4984E31BD}" type="presParOf" srcId="{220CE6D6-13B6-40EB-AFAE-F3A28E0B6A4A}" destId="{A718A85B-4354-4433-B064-3A8ADA670174}" srcOrd="3" destOrd="0" presId="urn:microsoft.com/office/officeart/2018/2/layout/IconVerticalSolidList"/>
    <dgm:cxn modelId="{46D7C668-FFA4-4203-936E-94B2BD94DF25}" type="presParOf" srcId="{E0A08645-1EA9-485D-A3A9-4BE3A750F7D9}" destId="{B47093FE-1746-48FB-8A5A-3202639DC809}" srcOrd="1" destOrd="0" presId="urn:microsoft.com/office/officeart/2018/2/layout/IconVerticalSolidList"/>
    <dgm:cxn modelId="{0051E7C3-5CB4-4FEF-84F6-D978C21F7D5D}" type="presParOf" srcId="{E0A08645-1EA9-485D-A3A9-4BE3A750F7D9}" destId="{B1BDF5D8-9774-4635-84D4-1D43FADAAC61}" srcOrd="2" destOrd="0" presId="urn:microsoft.com/office/officeart/2018/2/layout/IconVerticalSolidList"/>
    <dgm:cxn modelId="{A7BD8008-57F6-434F-ABBB-2F6424D23026}" type="presParOf" srcId="{B1BDF5D8-9774-4635-84D4-1D43FADAAC61}" destId="{09311253-6DB3-4556-90BE-6A970F47D6FE}" srcOrd="0" destOrd="0" presId="urn:microsoft.com/office/officeart/2018/2/layout/IconVerticalSolidList"/>
    <dgm:cxn modelId="{4D7DEA65-793E-425D-8D1B-FFCA7075B503}" type="presParOf" srcId="{B1BDF5D8-9774-4635-84D4-1D43FADAAC61}" destId="{B1EDCC22-5A6B-4F28-A9AD-BB86BBF176EB}" srcOrd="1" destOrd="0" presId="urn:microsoft.com/office/officeart/2018/2/layout/IconVerticalSolidList"/>
    <dgm:cxn modelId="{D3EE9486-4338-4528-8E6B-9C15C02E0A84}" type="presParOf" srcId="{B1BDF5D8-9774-4635-84D4-1D43FADAAC61}" destId="{4A32EA28-D349-4F22-81F0-CD12FE86E952}" srcOrd="2" destOrd="0" presId="urn:microsoft.com/office/officeart/2018/2/layout/IconVerticalSolidList"/>
    <dgm:cxn modelId="{12C02AE1-6ECC-477D-BFB6-9242E6A446D5}" type="presParOf" srcId="{B1BDF5D8-9774-4635-84D4-1D43FADAAC61}" destId="{D79A328E-009A-48F8-8077-E6800C843F6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91554-B0DC-4084-9590-C8914424794C}">
      <dsp:nvSpPr>
        <dsp:cNvPr id="0" name=""/>
        <dsp:cNvSpPr/>
      </dsp:nvSpPr>
      <dsp:spPr>
        <a:xfrm>
          <a:off x="0" y="0"/>
          <a:ext cx="382423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23C752-893B-429A-9F2F-06A255818421}">
      <dsp:nvSpPr>
        <dsp:cNvPr id="0" name=""/>
        <dsp:cNvSpPr/>
      </dsp:nvSpPr>
      <dsp:spPr>
        <a:xfrm>
          <a:off x="0" y="0"/>
          <a:ext cx="3824235"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The DD form 2807-1 has 3 pages. Please fill out all highlighted areas on all 3 pages including DODID and full social on every page.</a:t>
          </a:r>
        </a:p>
      </dsp:txBody>
      <dsp:txXfrm>
        <a:off x="0" y="0"/>
        <a:ext cx="3824235" cy="1200328"/>
      </dsp:txXfrm>
    </dsp:sp>
    <dsp:sp modelId="{28BE2202-5801-4E24-9775-6B8C35C5DAF1}">
      <dsp:nvSpPr>
        <dsp:cNvPr id="0" name=""/>
        <dsp:cNvSpPr/>
      </dsp:nvSpPr>
      <dsp:spPr>
        <a:xfrm>
          <a:off x="0" y="1200328"/>
          <a:ext cx="382423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517A16-3C10-407C-A7FD-A922B6E75774}">
      <dsp:nvSpPr>
        <dsp:cNvPr id="0" name=""/>
        <dsp:cNvSpPr/>
      </dsp:nvSpPr>
      <dsp:spPr>
        <a:xfrm>
          <a:off x="0" y="1200328"/>
          <a:ext cx="3824235"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Bubble in all answers. Please take note of 14.c. asking if you are currently in good health</a:t>
          </a:r>
        </a:p>
      </dsp:txBody>
      <dsp:txXfrm>
        <a:off x="0" y="1200328"/>
        <a:ext cx="3824235" cy="1200328"/>
      </dsp:txXfrm>
    </dsp:sp>
    <dsp:sp modelId="{69368FD2-A62C-432A-92CC-ADFA6061E8E8}">
      <dsp:nvSpPr>
        <dsp:cNvPr id="0" name=""/>
        <dsp:cNvSpPr/>
      </dsp:nvSpPr>
      <dsp:spPr>
        <a:xfrm>
          <a:off x="0" y="2400657"/>
          <a:ext cx="382423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1F4472-F56D-4815-AFC9-18E3B4A74EDF}">
      <dsp:nvSpPr>
        <dsp:cNvPr id="0" name=""/>
        <dsp:cNvSpPr/>
      </dsp:nvSpPr>
      <dsp:spPr>
        <a:xfrm>
          <a:off x="0" y="2400657"/>
          <a:ext cx="3824235"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For any questions answered yes, please explain them in box 29 on page 2. EX.16a. Had Rheumatic  Fever when deployed to Africa.</a:t>
          </a:r>
        </a:p>
      </dsp:txBody>
      <dsp:txXfrm>
        <a:off x="0" y="2400657"/>
        <a:ext cx="3824235" cy="1200328"/>
      </dsp:txXfrm>
    </dsp:sp>
    <dsp:sp modelId="{58ED9376-95FC-4B07-87C3-53B91C4C976C}">
      <dsp:nvSpPr>
        <dsp:cNvPr id="0" name=""/>
        <dsp:cNvSpPr/>
      </dsp:nvSpPr>
      <dsp:spPr>
        <a:xfrm>
          <a:off x="0" y="3600985"/>
          <a:ext cx="382423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57924A-9CC8-414B-8205-E092FABDCEE2}">
      <dsp:nvSpPr>
        <dsp:cNvPr id="0" name=""/>
        <dsp:cNvSpPr/>
      </dsp:nvSpPr>
      <dsp:spPr>
        <a:xfrm>
          <a:off x="0" y="3600985"/>
          <a:ext cx="3824235" cy="1200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Leave the examiner section box 30 blank. Only NTC providers will fill out this page for a screening package.</a:t>
          </a:r>
        </a:p>
      </dsp:txBody>
      <dsp:txXfrm>
        <a:off x="0" y="3600985"/>
        <a:ext cx="3824235" cy="12003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1BDA8-1898-456A-ABD9-DB612E9931B6}">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64BCD4-0B58-4E0A-82AE-5A34E9431925}">
      <dsp:nvSpPr>
        <dsp:cNvPr id="0" name=""/>
        <dsp:cNvSpPr/>
      </dsp:nvSpPr>
      <dsp:spPr>
        <a:xfrm>
          <a:off x="395445" y="1002230"/>
          <a:ext cx="718991" cy="7189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18A85B-4354-4433-B064-3A8ADA670174}">
      <dsp:nvSpPr>
        <dsp:cNvPr id="0" name=""/>
        <dsp:cNvSpPr/>
      </dsp:nvSpPr>
      <dsp:spPr>
        <a:xfrm>
          <a:off x="1509882" y="708097"/>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666750">
            <a:lnSpc>
              <a:spcPct val="90000"/>
            </a:lnSpc>
            <a:spcBef>
              <a:spcPct val="0"/>
            </a:spcBef>
            <a:spcAft>
              <a:spcPct val="35000"/>
            </a:spcAft>
            <a:buNone/>
          </a:pPr>
          <a:r>
            <a:rPr lang="en-US" sz="1500" kern="1200" dirty="0"/>
            <a:t>NTC Point Loma OSS tries our best to help over 700 UIC’s and our neighboring states. Please be patient with our staff as we are trying our best to help everyone meet their timelines and do understand the impact suitability screenings can have on service members and their families. We prioritize packages based on multiple factors such as availability, timelines, medical concerns, orders etc.</a:t>
          </a:r>
        </a:p>
      </dsp:txBody>
      <dsp:txXfrm>
        <a:off x="1509882" y="708097"/>
        <a:ext cx="9005717" cy="1307257"/>
      </dsp:txXfrm>
    </dsp:sp>
    <dsp:sp modelId="{09311253-6DB3-4556-90BE-6A970F47D6FE}">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EDCC22-5A6B-4F28-A9AD-BB86BBF176EB}">
      <dsp:nvSpPr>
        <dsp:cNvPr id="0" name=""/>
        <dsp:cNvSpPr/>
      </dsp:nvSpPr>
      <dsp:spPr>
        <a:xfrm>
          <a:off x="395445" y="2636302"/>
          <a:ext cx="718991" cy="7189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9A328E-009A-48F8-8077-E6800C843F6B}">
      <dsp:nvSpPr>
        <dsp:cNvPr id="0" name=""/>
        <dsp:cNvSpPr/>
      </dsp:nvSpPr>
      <dsp:spPr>
        <a:xfrm>
          <a:off x="1509882" y="2342169"/>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666750">
            <a:lnSpc>
              <a:spcPct val="90000"/>
            </a:lnSpc>
            <a:spcBef>
              <a:spcPct val="0"/>
            </a:spcBef>
            <a:spcAft>
              <a:spcPct val="35000"/>
            </a:spcAft>
            <a:buNone/>
          </a:pPr>
          <a:r>
            <a:rPr lang="en-US" sz="1500" kern="1200" dirty="0"/>
            <a:t>If you have any issues or request to be expedited, please let our staff know and we will assist. If you messaged us or have not received a reply within 72 business hours, please continue to send another email requesting a follow up.  Additionally, you can stop by our office during our hours of operation. </a:t>
          </a:r>
        </a:p>
      </dsp:txBody>
      <dsp:txXfrm>
        <a:off x="1509882" y="2342169"/>
        <a:ext cx="9005717" cy="130725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8-14T00:15:26.848"/>
    </inkml:context>
    <inkml:brush xml:id="br0">
      <inkml:brushProperty name="width" value="0.035" units="cm"/>
      <inkml:brushProperty name="height" value="0.035" units="cm"/>
      <inkml:brushProperty name="color" value="#E71224"/>
    </inkml:brush>
  </inkml:definitions>
  <inkml:trace contextRef="#ctx0" brushRef="#br0">1 0 24575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363EE-C8F4-8F53-D105-87B2DBB021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95480D-3A3B-6E0C-BE43-E5F518A956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B3FAA8-06B9-70C2-26FB-A5CCABF0C4AB}"/>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9B344091-0941-F5E0-1977-70D65182F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49909-7D30-E594-5682-21D23666BE7D}"/>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254311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2248-848B-F610-382F-8951F88546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E2656-418B-A76D-8CBB-BEF684FECA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F48665-8C40-6904-25B5-B8AEC61DBB1D}"/>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2DCA247C-8610-E702-F44E-7D6029612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940C7-D6DD-C8CE-D2BE-D93CCDADE2C6}"/>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1524450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C710EC-51C9-33E0-93F2-DEFB1009AB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3DF45A-092F-2F6D-7E61-0BF5A7F015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1BD2D-7761-98F0-1947-1BBBA750505E}"/>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DB0C4B1D-52D7-218B-8ABA-3AE78C8786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42398-2DA7-5E3B-2F7F-D2EB2E574973}"/>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1778276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EE2C-A336-1FD6-E8B5-5F7BCF1A0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68CE17-90FB-D538-FE29-C3E754DD0C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D7CFDB-B7C7-A683-5C3A-798A308C6A67}"/>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D148CD6B-881B-AAB3-1381-12ED07AE9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B1EA28-1205-778D-1DBC-C3E9A7BFCA04}"/>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2247791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01A0C-3239-F8D0-99A7-EF2D6CE00A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253D21-0414-C222-7D66-612465F52F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214477-F49C-E910-26A3-598B68111B98}"/>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8C6D6774-E630-45EA-9B2D-53E5081E64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D3C5A9-5EE4-85B8-6B83-5EEB065C2031}"/>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308722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FA130-5119-C0FC-2836-B16CBAD4DE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A8E366-D429-4749-29D8-45DC6CDEA6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16509F-6570-8074-7A96-F26834EB6F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F92467-FDC3-084C-BFD3-23B5674585B4}"/>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6" name="Footer Placeholder 5">
            <a:extLst>
              <a:ext uri="{FF2B5EF4-FFF2-40B4-BE49-F238E27FC236}">
                <a16:creationId xmlns:a16="http://schemas.microsoft.com/office/drawing/2014/main" id="{55B8092F-9526-D97D-373B-87568FBEA6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B9A97-B208-55C9-7061-DA311F448538}"/>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4286842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3135-83FD-2697-1AB9-82AE86D28C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EAAAA6-B95F-B867-0862-28A06A803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520DC4-020E-41A7-141C-C507E72666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3B5949-8514-A933-76CF-8CE2A424A1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14FDFA-553D-1FA0-98E2-E7A73AEC77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685287-818F-AEE7-2EAD-40583BCCB95D}"/>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8" name="Footer Placeholder 7">
            <a:extLst>
              <a:ext uri="{FF2B5EF4-FFF2-40B4-BE49-F238E27FC236}">
                <a16:creationId xmlns:a16="http://schemas.microsoft.com/office/drawing/2014/main" id="{3BF14F74-9963-6434-6F47-2EF10D21DE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02D61C-241A-D4D2-75D2-8181E23B0DA3}"/>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256216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1AC32-7DDB-8576-A870-1A55E38D75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CE382B-CAE2-AB7D-302F-CDAE9E710BF8}"/>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4" name="Footer Placeholder 3">
            <a:extLst>
              <a:ext uri="{FF2B5EF4-FFF2-40B4-BE49-F238E27FC236}">
                <a16:creationId xmlns:a16="http://schemas.microsoft.com/office/drawing/2014/main" id="{1579A053-B875-D81F-F88F-C7A26E8C1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2E58B6-9578-07E0-69EF-503912C0D1EA}"/>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1280298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671475-F5F7-FCDD-F2E5-3995E3CEF8B3}"/>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3" name="Footer Placeholder 2">
            <a:extLst>
              <a:ext uri="{FF2B5EF4-FFF2-40B4-BE49-F238E27FC236}">
                <a16:creationId xmlns:a16="http://schemas.microsoft.com/office/drawing/2014/main" id="{0C9C7975-1437-AE63-9B1F-7CD3E9CE0A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2B07B7-5251-8D88-14E6-45A4FCAEEC7A}"/>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314146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853DD-6F81-5576-15AA-C385205111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AC1F10-322B-2F85-4F2F-447F2B3E40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6549C8-F518-B027-D9C2-D028AE898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1ED54-6072-A90F-2721-0CB90EEE7A15}"/>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6" name="Footer Placeholder 5">
            <a:extLst>
              <a:ext uri="{FF2B5EF4-FFF2-40B4-BE49-F238E27FC236}">
                <a16:creationId xmlns:a16="http://schemas.microsoft.com/office/drawing/2014/main" id="{27F6715C-F279-2EBB-5CFF-C3C1097A64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EEB23C-CA8C-0025-8D55-3336BF4BFB7A}"/>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2896514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8EE86-6AD1-2089-9FFF-C452098105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F63AB0-9C07-EC96-78E9-D61982C617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B254B3-64BA-3E75-4B41-D0D905415D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B9A11E-8DFF-EAE5-6291-D440732B2CBE}"/>
              </a:ext>
            </a:extLst>
          </p:cNvPr>
          <p:cNvSpPr>
            <a:spLocks noGrp="1"/>
          </p:cNvSpPr>
          <p:nvPr>
            <p:ph type="dt" sz="half" idx="10"/>
          </p:nvPr>
        </p:nvSpPr>
        <p:spPr/>
        <p:txBody>
          <a:bodyPr/>
          <a:lstStyle/>
          <a:p>
            <a:fld id="{98630300-235D-4CCF-91A6-FFA21A8F96AB}" type="datetimeFigureOut">
              <a:rPr lang="en-US" smtClean="0"/>
              <a:t>8/19/2026</a:t>
            </a:fld>
            <a:endParaRPr lang="en-US"/>
          </a:p>
        </p:txBody>
      </p:sp>
      <p:sp>
        <p:nvSpPr>
          <p:cNvPr id="6" name="Footer Placeholder 5">
            <a:extLst>
              <a:ext uri="{FF2B5EF4-FFF2-40B4-BE49-F238E27FC236}">
                <a16:creationId xmlns:a16="http://schemas.microsoft.com/office/drawing/2014/main" id="{60F07ED5-97DD-9022-3DA8-3F04FFF3D5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435FC-405A-E861-A3C5-84B2BF966C58}"/>
              </a:ext>
            </a:extLst>
          </p:cNvPr>
          <p:cNvSpPr>
            <a:spLocks noGrp="1"/>
          </p:cNvSpPr>
          <p:nvPr>
            <p:ph type="sldNum" sz="quarter" idx="12"/>
          </p:nvPr>
        </p:nvSpPr>
        <p:spPr/>
        <p:txBody>
          <a:bodyPr/>
          <a:lstStyle/>
          <a:p>
            <a:fld id="{BF9343CF-6F1A-4FA7-9568-003D9EAA89F3}" type="slidenum">
              <a:rPr lang="en-US" smtClean="0"/>
              <a:t>‹#›</a:t>
            </a:fld>
            <a:endParaRPr lang="en-US"/>
          </a:p>
        </p:txBody>
      </p:sp>
    </p:spTree>
    <p:extLst>
      <p:ext uri="{BB962C8B-B14F-4D97-AF65-F5344CB8AC3E}">
        <p14:creationId xmlns:p14="http://schemas.microsoft.com/office/powerpoint/2010/main" val="438083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4DB8FF-3978-2D94-FEE5-86EEFDD43E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C8503D-C0E3-3ACF-8F00-9C0DC94E8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0BFF13-DCB9-93F7-B88C-EA3382725E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630300-235D-4CCF-91A6-FFA21A8F96AB}" type="datetimeFigureOut">
              <a:rPr lang="en-US" smtClean="0"/>
              <a:t>8/19/2026</a:t>
            </a:fld>
            <a:endParaRPr lang="en-US"/>
          </a:p>
        </p:txBody>
      </p:sp>
      <p:sp>
        <p:nvSpPr>
          <p:cNvPr id="5" name="Footer Placeholder 4">
            <a:extLst>
              <a:ext uri="{FF2B5EF4-FFF2-40B4-BE49-F238E27FC236}">
                <a16:creationId xmlns:a16="http://schemas.microsoft.com/office/drawing/2014/main" id="{44CCBD53-E8B4-45CD-4515-68E772630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D2E378C-0C18-54A4-C9A8-16798F9A53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9343CF-6F1A-4FA7-9568-003D9EAA89F3}" type="slidenum">
              <a:rPr lang="en-US" smtClean="0"/>
              <a:t>‹#›</a:t>
            </a:fld>
            <a:endParaRPr lang="en-US"/>
          </a:p>
        </p:txBody>
      </p:sp>
    </p:spTree>
    <p:extLst>
      <p:ext uri="{BB962C8B-B14F-4D97-AF65-F5344CB8AC3E}">
        <p14:creationId xmlns:p14="http://schemas.microsoft.com/office/powerpoint/2010/main" val="3780067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hyperlink" Target="mailto:dha.san-diego.San-Diego-NMC.mbx.oss-help-desk@health.mil" TargetMode="External"/><Relationship Id="rId2" Type="http://schemas.openxmlformats.org/officeDocument/2006/relationships/hyperlink" Target="https://sandiego.tricare.mil/Clinics/NBHC-NTC-San-Dieg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tmp"/><Relationship Id="rId7" Type="http://schemas.openxmlformats.org/officeDocument/2006/relationships/diagramQuickStyle" Target="../diagrams/quickStyle1.xml"/><Relationship Id="rId2" Type="http://schemas.openxmlformats.org/officeDocument/2006/relationships/image" Target="../media/image2.tmp"/><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tmp"/><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2.xml"/><Relationship Id="rId4" Type="http://schemas.openxmlformats.org/officeDocument/2006/relationships/image" Target="../media/image7.tmp"/></Relationships>
</file>

<file path=ppt/slides/_rels/slide6.xml.rels><?xml version="1.0" encoding="UTF-8" standalone="yes"?>
<Relationships xmlns="http://schemas.openxmlformats.org/package/2006/relationships"><Relationship Id="rId8" Type="http://schemas.openxmlformats.org/officeDocument/2006/relationships/hyperlink" Target="mailto:dha.san-diego.San-Diego-NMC.mbx.ntc-ssc@health.mil" TargetMode="External"/><Relationship Id="rId3" Type="http://schemas.openxmlformats.org/officeDocument/2006/relationships/image" Target="../media/image9.tmp"/><Relationship Id="rId7" Type="http://schemas.openxmlformats.org/officeDocument/2006/relationships/image" Target="../media/image12.png"/><Relationship Id="rId2" Type="http://schemas.openxmlformats.org/officeDocument/2006/relationships/image" Target="../media/image8.tmp"/><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11.tmp"/><Relationship Id="rId4" Type="http://schemas.openxmlformats.org/officeDocument/2006/relationships/image" Target="../media/image10.tm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B65C60-F0C2-1EB3-E16F-FC61130A9E67}"/>
              </a:ext>
            </a:extLst>
          </p:cNvPr>
          <p:cNvSpPr>
            <a:spLocks noGrp="1"/>
          </p:cNvSpPr>
          <p:nvPr>
            <p:ph type="ctrTitle"/>
          </p:nvPr>
        </p:nvSpPr>
        <p:spPr>
          <a:xfrm>
            <a:off x="91440" y="1225296"/>
            <a:ext cx="11987783" cy="2323122"/>
          </a:xfrm>
        </p:spPr>
        <p:txBody>
          <a:bodyPr anchor="b">
            <a:noAutofit/>
          </a:bodyPr>
          <a:lstStyle/>
          <a:p>
            <a:r>
              <a:rPr lang="en-US" sz="5400" dirty="0">
                <a:latin typeface="Arial Black" panose="020B0A04020102020204" pitchFamily="34" charset="0"/>
              </a:rPr>
              <a:t>Overseas and Operational Suitability Screening </a:t>
            </a:r>
            <a:br>
              <a:rPr lang="en-US" sz="5400" dirty="0">
                <a:latin typeface="Arial Black" panose="020B0A04020102020204" pitchFamily="34" charset="0"/>
              </a:rPr>
            </a:br>
            <a:r>
              <a:rPr lang="en-US" sz="5400" dirty="0">
                <a:latin typeface="Arial Black" panose="020B0A04020102020204" pitchFamily="34" charset="0"/>
              </a:rPr>
              <a:t>For NTC Point Loma</a:t>
            </a: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8B45020B-17AE-8EE7-D61A-48951D6D772E}"/>
              </a:ext>
            </a:extLst>
          </p:cNvPr>
          <p:cNvSpPr>
            <a:spLocks noGrp="1"/>
          </p:cNvSpPr>
          <p:nvPr>
            <p:ph type="subTitle" idx="1"/>
          </p:nvPr>
        </p:nvSpPr>
        <p:spPr>
          <a:xfrm>
            <a:off x="1329765" y="4892722"/>
            <a:ext cx="6387155" cy="1078173"/>
          </a:xfrm>
        </p:spPr>
        <p:txBody>
          <a:bodyPr anchor="ctr">
            <a:normAutofit/>
          </a:bodyPr>
          <a:lstStyle/>
          <a:p>
            <a:pPr algn="l"/>
            <a:endParaRPr lang="en-US" dirty="0">
              <a:solidFill>
                <a:srgbClr val="FFFFFF"/>
              </a:solidFill>
            </a:endParaRPr>
          </a:p>
        </p:txBody>
      </p:sp>
    </p:spTree>
    <p:extLst>
      <p:ext uri="{BB962C8B-B14F-4D97-AF65-F5344CB8AC3E}">
        <p14:creationId xmlns:p14="http://schemas.microsoft.com/office/powerpoint/2010/main" val="2725097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FCE3DC-EB0D-ECE3-F1AC-AB873DE4DB23}"/>
              </a:ext>
            </a:extLst>
          </p:cNvPr>
          <p:cNvSpPr>
            <a:spLocks noGrp="1"/>
          </p:cNvSpPr>
          <p:nvPr>
            <p:ph type="title"/>
          </p:nvPr>
        </p:nvSpPr>
        <p:spPr>
          <a:xfrm>
            <a:off x="841248" y="256032"/>
            <a:ext cx="10506456" cy="1014984"/>
          </a:xfrm>
        </p:spPr>
        <p:txBody>
          <a:bodyPr anchor="b">
            <a:normAutofit/>
          </a:bodyPr>
          <a:lstStyle/>
          <a:p>
            <a:r>
              <a:rPr lang="en-US"/>
              <a:t>Last Notes</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650D1B4-7DC7-0095-00CC-2F148EFC140A}"/>
              </a:ext>
            </a:extLst>
          </p:cNvPr>
          <p:cNvGraphicFramePr>
            <a:graphicFrameLocks noGrp="1"/>
          </p:cNvGraphicFramePr>
          <p:nvPr>
            <p:ph idx="1"/>
            <p:extLst>
              <p:ext uri="{D42A27DB-BD31-4B8C-83A1-F6EECF244321}">
                <p14:modId xmlns:p14="http://schemas.microsoft.com/office/powerpoint/2010/main" val="194644423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217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F5EA-A7E8-1F8D-3BB3-17C5649812E7}"/>
              </a:ext>
            </a:extLst>
          </p:cNvPr>
          <p:cNvSpPr>
            <a:spLocks noGrp="1"/>
          </p:cNvSpPr>
          <p:nvPr>
            <p:ph type="title"/>
          </p:nvPr>
        </p:nvSpPr>
        <p:spPr>
          <a:xfrm>
            <a:off x="838200" y="365126"/>
            <a:ext cx="10515600" cy="635000"/>
          </a:xfrm>
        </p:spPr>
        <p:txBody>
          <a:bodyPr>
            <a:normAutofit fontScale="90000"/>
          </a:bodyPr>
          <a:lstStyle/>
          <a:p>
            <a:r>
              <a:rPr lang="en-US" dirty="0"/>
              <a:t>Step 1</a:t>
            </a:r>
          </a:p>
        </p:txBody>
      </p:sp>
      <p:sp>
        <p:nvSpPr>
          <p:cNvPr id="3" name="Content Placeholder 2">
            <a:extLst>
              <a:ext uri="{FF2B5EF4-FFF2-40B4-BE49-F238E27FC236}">
                <a16:creationId xmlns:a16="http://schemas.microsoft.com/office/drawing/2014/main" id="{322EDA24-9323-878D-EC5D-A5DB64989BED}"/>
              </a:ext>
            </a:extLst>
          </p:cNvPr>
          <p:cNvSpPr>
            <a:spLocks noGrp="1"/>
          </p:cNvSpPr>
          <p:nvPr>
            <p:ph idx="1"/>
          </p:nvPr>
        </p:nvSpPr>
        <p:spPr>
          <a:xfrm>
            <a:off x="485775" y="1085851"/>
            <a:ext cx="11353800" cy="5524500"/>
          </a:xfrm>
        </p:spPr>
        <p:txBody>
          <a:bodyPr>
            <a:normAutofit fontScale="47500" lnSpcReduction="20000"/>
          </a:bodyPr>
          <a:lstStyle/>
          <a:p>
            <a:r>
              <a:rPr lang="en-US" dirty="0"/>
              <a:t>Please read our process overview section in its entirety on our website </a:t>
            </a:r>
            <a:r>
              <a:rPr lang="en-US" dirty="0">
                <a:hlinkClick r:id="rId2"/>
              </a:rPr>
              <a:t>https://sandiego.tricare.mil/Clinics/NBHC-NTC-San-Diego</a:t>
            </a:r>
            <a:r>
              <a:rPr lang="en-US" dirty="0"/>
              <a:t>. This will cover common questions that we receive and will have all required forms available for download.</a:t>
            </a:r>
          </a:p>
          <a:p>
            <a:r>
              <a:rPr lang="en-US" dirty="0">
                <a:highlight>
                  <a:srgbClr val="FFFF00"/>
                </a:highlight>
              </a:rPr>
              <a:t>YOU MUST BE FULLY MEDICALLY READY.</a:t>
            </a:r>
            <a:r>
              <a:rPr lang="en-US" dirty="0"/>
              <a:t> Your OSS package will not begin being processed until you are fully medically ready. Please review your own IMR to ensure you are ready for a timely submission. Common issues service members run into are delinquencies in PHA, Dental, Vaccinations, Pap smears, and Medical treatments not completed.</a:t>
            </a:r>
          </a:p>
          <a:p>
            <a:r>
              <a:rPr lang="en-US" dirty="0"/>
              <a:t> If you are LIMDU, you should not initiate your OSS until you are fit for full duty. If your LIMDU timeline interferes with execution of your orders, you should work with your admin and initiate an ACC code change from 100 (worldwide deployable) to whatever code fits your limitations and have your LIMDU coordinator and admin submit to PERS for orders that fit your requirements.</a:t>
            </a:r>
          </a:p>
          <a:p>
            <a:endParaRPr lang="en-US" dirty="0"/>
          </a:p>
          <a:p>
            <a:r>
              <a:rPr lang="en-US" dirty="0"/>
              <a:t>Our points of contact are also in this section. All questions can be asked to our distro </a:t>
            </a:r>
            <a:r>
              <a:rPr lang="en-US" dirty="0">
                <a:hlinkClick r:id="rId3"/>
              </a:rPr>
              <a:t>dha.san-diego.San-Diego-NMC.mbx.oss-help-desk@health.mil</a:t>
            </a:r>
            <a:r>
              <a:rPr lang="en-US" dirty="0"/>
              <a:t>. Email is our primary method for communications.</a:t>
            </a:r>
          </a:p>
          <a:p>
            <a:endParaRPr lang="en-US" dirty="0"/>
          </a:p>
          <a:p>
            <a:r>
              <a:rPr lang="en-US" dirty="0"/>
              <a:t>If you message into our distro and do not receive a response in 72 business hours, please re-send the email double checking the correct distro was addressed.</a:t>
            </a:r>
          </a:p>
          <a:p>
            <a:endParaRPr lang="en-US" dirty="0"/>
          </a:p>
          <a:p>
            <a:pPr fontAlgn="base"/>
            <a:r>
              <a:rPr lang="en-US" dirty="0"/>
              <a:t>If you are having any issues contacting us, our front desk number +1 (619) 524-6053. We cover 700 commands and multiple states so please have patience with our phone lines as they are usually inundated with calls. We may not have staff available to answer these phone calls or there may be calls ahead of yours, our staff tries their best to help everyone and answer what they can. We highly encourage walk-ins and email correspondence.</a:t>
            </a:r>
          </a:p>
          <a:p>
            <a:pPr fontAlgn="base"/>
            <a:endParaRPr lang="en-US" dirty="0"/>
          </a:p>
          <a:p>
            <a:r>
              <a:rPr lang="en-US" dirty="0"/>
              <a:t>We accept all walk-ins into our clinic 0730-1600 Located at 2051 Cushing Road San Diego, CA 92016. The clinic is located 1</a:t>
            </a:r>
            <a:r>
              <a:rPr lang="en-US" baseline="30000" dirty="0"/>
              <a:t>st</a:t>
            </a:r>
            <a:r>
              <a:rPr lang="en-US" dirty="0"/>
              <a:t> floor back left corner of the courtyard.</a:t>
            </a:r>
          </a:p>
          <a:p>
            <a:pPr marL="0" indent="0">
              <a:buNone/>
            </a:pPr>
            <a:endParaRPr lang="en-US" dirty="0"/>
          </a:p>
          <a:p>
            <a:pPr marL="0" indent="0">
              <a:buNone/>
            </a:pPr>
            <a:r>
              <a:rPr lang="en-US" b="1" i="1" u="sng" dirty="0">
                <a:highlight>
                  <a:srgbClr val="FFFF00"/>
                </a:highlight>
              </a:rPr>
              <a:t> If you work in a SCIF or any place with device restrictions or limited service, please let our staff know so we can do our best to accommodate when booking your APPT for the provider phone call. If you require an expedited appointment, please explain to our staff the situation when you submit and we will do what we can with getting you an emergency slot.</a:t>
            </a:r>
            <a:br>
              <a:rPr lang="en-US" dirty="0"/>
            </a:br>
            <a:endParaRPr lang="en-US" dirty="0"/>
          </a:p>
        </p:txBody>
      </p:sp>
    </p:spTree>
    <p:extLst>
      <p:ext uri="{BB962C8B-B14F-4D97-AF65-F5344CB8AC3E}">
        <p14:creationId xmlns:p14="http://schemas.microsoft.com/office/powerpoint/2010/main" val="3354158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EEFD01-1E72-B2B4-E5E0-1C61EBCD18FE}"/>
              </a:ext>
            </a:extLst>
          </p:cNvPr>
          <p:cNvSpPr>
            <a:spLocks noGrp="1"/>
          </p:cNvSpPr>
          <p:nvPr>
            <p:ph type="title"/>
          </p:nvPr>
        </p:nvSpPr>
        <p:spPr>
          <a:xfrm>
            <a:off x="411480" y="625682"/>
            <a:ext cx="4485861" cy="643972"/>
          </a:xfrm>
        </p:spPr>
        <p:txBody>
          <a:bodyPr vert="horz" lIns="91440" tIns="45720" rIns="91440" bIns="45720" rtlCol="0" anchor="b">
            <a:normAutofit/>
          </a:bodyPr>
          <a:lstStyle/>
          <a:p>
            <a:r>
              <a:rPr lang="en-US" sz="3400" dirty="0"/>
              <a:t>Step 2- Coversheet</a:t>
            </a:r>
          </a:p>
        </p:txBody>
      </p:sp>
      <p:sp>
        <p:nvSpPr>
          <p:cNvPr id="17" name="Rectangle 16">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TextBox 5">
            <a:extLst>
              <a:ext uri="{FF2B5EF4-FFF2-40B4-BE49-F238E27FC236}">
                <a16:creationId xmlns:a16="http://schemas.microsoft.com/office/drawing/2014/main" id="{119E5C37-3D8F-BA15-802C-C5711446DE51}"/>
              </a:ext>
            </a:extLst>
          </p:cNvPr>
          <p:cNvSpPr txBox="1"/>
          <p:nvPr/>
        </p:nvSpPr>
        <p:spPr>
          <a:xfrm>
            <a:off x="411479" y="1161288"/>
            <a:ext cx="5169190" cy="5678414"/>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1400" b="1" i="1" u="sng" dirty="0"/>
              <a:t>Top Page, Sponsor Info, Dependent Info, Command Info</a:t>
            </a:r>
            <a:r>
              <a:rPr lang="en-US" sz="1400" dirty="0"/>
              <a:t>: Mark the box at the top of the page if your package is for Overseas or Operational and if it is a dependent package. </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highlight>
                  <a:srgbClr val="FFFF00"/>
                </a:highlight>
              </a:rPr>
              <a:t>Fill all highlighted areas.</a:t>
            </a:r>
            <a:r>
              <a:rPr lang="en-US" sz="1400" dirty="0"/>
              <a:t> </a:t>
            </a:r>
          </a:p>
          <a:p>
            <a:pPr indent="-228600">
              <a:lnSpc>
                <a:spcPct val="90000"/>
              </a:lnSpc>
              <a:spcAft>
                <a:spcPts val="600"/>
              </a:spcAft>
              <a:buFont typeface="Arial" panose="020B0604020202020204" pitchFamily="34" charset="0"/>
              <a:buChar char="•"/>
            </a:pPr>
            <a:r>
              <a:rPr lang="en-US" sz="1400" dirty="0"/>
              <a:t>1. Dependent info only needs to be filled out for Dependent packages.</a:t>
            </a:r>
          </a:p>
          <a:p>
            <a:pPr indent="-228600">
              <a:lnSpc>
                <a:spcPct val="90000"/>
              </a:lnSpc>
              <a:spcAft>
                <a:spcPts val="600"/>
              </a:spcAft>
              <a:buFont typeface="Arial" panose="020B0604020202020204" pitchFamily="34" charset="0"/>
              <a:buChar char="•"/>
            </a:pPr>
            <a:r>
              <a:rPr lang="en-US" sz="1400" dirty="0"/>
              <a:t>2. There is a Form Checklist in the screener section you can utilize to ensure you have everything necessary.</a:t>
            </a:r>
          </a:p>
          <a:p>
            <a:pPr indent="-228600">
              <a:lnSpc>
                <a:spcPct val="90000"/>
              </a:lnSpc>
              <a:spcAft>
                <a:spcPts val="600"/>
              </a:spcAft>
              <a:buFont typeface="Arial" panose="020B0604020202020204" pitchFamily="34" charset="0"/>
              <a:buChar char="•"/>
            </a:pPr>
            <a:r>
              <a:rPr lang="en-US" sz="1400" dirty="0">
                <a:highlight>
                  <a:srgbClr val="FFFF00"/>
                </a:highlight>
              </a:rPr>
              <a:t>3. Please arrange your package in the following order.</a:t>
            </a:r>
          </a:p>
          <a:p>
            <a:pPr>
              <a:lnSpc>
                <a:spcPct val="90000"/>
              </a:lnSpc>
              <a:spcAft>
                <a:spcPts val="600"/>
              </a:spcAft>
            </a:pPr>
            <a:r>
              <a:rPr lang="en-US" sz="1400" dirty="0">
                <a:highlight>
                  <a:srgbClr val="FFFF00"/>
                </a:highlight>
              </a:rPr>
              <a:t>Coversheet, 2807-1, 1300/1, 1300/2, 1300/16 (Overseas) </a:t>
            </a:r>
          </a:p>
          <a:p>
            <a:pPr>
              <a:lnSpc>
                <a:spcPct val="90000"/>
              </a:lnSpc>
              <a:spcAft>
                <a:spcPts val="600"/>
              </a:spcAft>
            </a:pPr>
            <a:r>
              <a:rPr lang="en-US" sz="1400" dirty="0">
                <a:highlight>
                  <a:srgbClr val="FFFF00"/>
                </a:highlight>
              </a:rPr>
              <a:t>or Page 13 (Operational), EFMP Questionnaire or 2792 if EFMP,</a:t>
            </a:r>
          </a:p>
          <a:p>
            <a:pPr>
              <a:lnSpc>
                <a:spcPct val="90000"/>
              </a:lnSpc>
              <a:spcAft>
                <a:spcPts val="600"/>
              </a:spcAft>
            </a:pPr>
            <a:r>
              <a:rPr lang="en-US" sz="1400" dirty="0">
                <a:highlight>
                  <a:srgbClr val="FFFF00"/>
                </a:highlight>
              </a:rPr>
              <a:t> supporting documentation such as dependent encounter</a:t>
            </a:r>
          </a:p>
          <a:p>
            <a:pPr>
              <a:lnSpc>
                <a:spcPct val="90000"/>
              </a:lnSpc>
              <a:spcAft>
                <a:spcPts val="600"/>
              </a:spcAft>
            </a:pPr>
            <a:r>
              <a:rPr lang="en-US" sz="1400" dirty="0">
                <a:highlight>
                  <a:srgbClr val="FFFF00"/>
                </a:highlight>
              </a:rPr>
              <a:t> notes, Dependents IEP, LIMDU letters </a:t>
            </a:r>
            <a:r>
              <a:rPr lang="en-US" sz="1400" dirty="0" err="1">
                <a:highlight>
                  <a:srgbClr val="FFFF00"/>
                </a:highlight>
              </a:rPr>
              <a:t>etc</a:t>
            </a:r>
            <a:r>
              <a:rPr lang="en-US" sz="1400" dirty="0">
                <a:highlight>
                  <a:srgbClr val="FFFF00"/>
                </a:highlight>
              </a:rPr>
              <a:t>, lastly your orders</a:t>
            </a:r>
          </a:p>
          <a:p>
            <a:pPr>
              <a:lnSpc>
                <a:spcPct val="90000"/>
              </a:lnSpc>
              <a:spcAft>
                <a:spcPts val="600"/>
              </a:spcAft>
            </a:pPr>
            <a:r>
              <a:rPr lang="en-US" sz="1400" dirty="0">
                <a:highlight>
                  <a:srgbClr val="FFFF00"/>
                </a:highlight>
              </a:rPr>
              <a:t> or sponsors orders, LOI, message traffic confirming next</a:t>
            </a:r>
          </a:p>
          <a:p>
            <a:pPr>
              <a:lnSpc>
                <a:spcPct val="90000"/>
              </a:lnSpc>
              <a:spcAft>
                <a:spcPts val="600"/>
              </a:spcAft>
            </a:pPr>
            <a:r>
              <a:rPr lang="en-US" sz="1400" dirty="0">
                <a:highlight>
                  <a:srgbClr val="FFFF00"/>
                </a:highlight>
              </a:rPr>
              <a:t> duty station. If your package is disorganized, you will be asked      to arrange the submission into an orderly package.</a:t>
            </a:r>
          </a:p>
          <a:p>
            <a:pPr indent="-228600">
              <a:lnSpc>
                <a:spcPct val="90000"/>
              </a:lnSpc>
              <a:spcAft>
                <a:spcPts val="600"/>
              </a:spcAft>
              <a:buFont typeface="Arial" panose="020B0604020202020204" pitchFamily="34" charset="0"/>
              <a:buChar char="•"/>
            </a:pPr>
            <a:r>
              <a:rPr lang="en-US" sz="1400" dirty="0"/>
              <a:t>4. The back of the coversheet also has useful information for common questions such as…</a:t>
            </a:r>
          </a:p>
          <a:p>
            <a:pPr indent="-228600">
              <a:lnSpc>
                <a:spcPct val="90000"/>
              </a:lnSpc>
              <a:spcAft>
                <a:spcPts val="600"/>
              </a:spcAft>
              <a:buFont typeface="Arial" panose="020B0604020202020204" pitchFamily="34" charset="0"/>
              <a:buChar char="•"/>
            </a:pPr>
            <a:r>
              <a:rPr lang="en-US" sz="1400" dirty="0"/>
              <a:t>Where does dental sign?</a:t>
            </a:r>
          </a:p>
          <a:p>
            <a:pPr indent="-228600">
              <a:lnSpc>
                <a:spcPct val="90000"/>
              </a:lnSpc>
              <a:spcAft>
                <a:spcPts val="600"/>
              </a:spcAft>
              <a:buFont typeface="Arial" panose="020B0604020202020204" pitchFamily="34" charset="0"/>
              <a:buChar char="•"/>
            </a:pPr>
            <a:r>
              <a:rPr lang="en-US" sz="1400" dirty="0"/>
              <a:t>Where do civilian providers sign?</a:t>
            </a:r>
          </a:p>
          <a:p>
            <a:pPr indent="-228600">
              <a:lnSpc>
                <a:spcPct val="90000"/>
              </a:lnSpc>
              <a:spcAft>
                <a:spcPts val="600"/>
              </a:spcAft>
              <a:buFont typeface="Arial" panose="020B0604020202020204" pitchFamily="34" charset="0"/>
              <a:buChar char="•"/>
            </a:pPr>
            <a:r>
              <a:rPr lang="en-US" sz="1400" dirty="0"/>
              <a:t>What supporting documents need to be provided if dependents are seen by non-military providers?</a:t>
            </a:r>
          </a:p>
        </p:txBody>
      </p:sp>
      <p:pic>
        <p:nvPicPr>
          <p:cNvPr id="5" name="Content Placeholder 4">
            <a:extLst>
              <a:ext uri="{FF2B5EF4-FFF2-40B4-BE49-F238E27FC236}">
                <a16:creationId xmlns:a16="http://schemas.microsoft.com/office/drawing/2014/main" id="{0E73FF0B-44B4-B2D4-EA18-92059A190C8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3635" b="-2"/>
          <a:stretch>
            <a:fillRect/>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
        <p:nvSpPr>
          <p:cNvPr id="7" name="Arrow: Down 6">
            <a:extLst>
              <a:ext uri="{FF2B5EF4-FFF2-40B4-BE49-F238E27FC236}">
                <a16:creationId xmlns:a16="http://schemas.microsoft.com/office/drawing/2014/main" id="{B6AAEB22-5468-19F4-4F4D-F629157AD5BA}"/>
              </a:ext>
            </a:extLst>
          </p:cNvPr>
          <p:cNvSpPr/>
          <p:nvPr/>
        </p:nvSpPr>
        <p:spPr>
          <a:xfrm rot="2781273">
            <a:off x="9281160" y="5120640"/>
            <a:ext cx="576072" cy="978408"/>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879561B-C874-B138-01CA-D809156991D6}"/>
              </a:ext>
            </a:extLst>
          </p:cNvPr>
          <p:cNvSpPr/>
          <p:nvPr/>
        </p:nvSpPr>
        <p:spPr>
          <a:xfrm>
            <a:off x="9963313" y="4643172"/>
            <a:ext cx="2172094" cy="221481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
            </a:r>
          </a:p>
        </p:txBody>
      </p:sp>
      <p:sp>
        <p:nvSpPr>
          <p:cNvPr id="9" name="TextBox 8">
            <a:extLst>
              <a:ext uri="{FF2B5EF4-FFF2-40B4-BE49-F238E27FC236}">
                <a16:creationId xmlns:a16="http://schemas.microsoft.com/office/drawing/2014/main" id="{9F5FC3A5-D5BC-E14A-E0E4-8FB5DCDC8B0C}"/>
              </a:ext>
            </a:extLst>
          </p:cNvPr>
          <p:cNvSpPr txBox="1"/>
          <p:nvPr/>
        </p:nvSpPr>
        <p:spPr>
          <a:xfrm>
            <a:off x="9963313" y="4899311"/>
            <a:ext cx="2387372" cy="1754326"/>
          </a:xfrm>
          <a:prstGeom prst="rect">
            <a:avLst/>
          </a:prstGeom>
          <a:noFill/>
        </p:spPr>
        <p:txBody>
          <a:bodyPr wrap="square" rtlCol="0">
            <a:spAutoFit/>
          </a:bodyPr>
          <a:lstStyle/>
          <a:p>
            <a:r>
              <a:rPr lang="en-US" dirty="0"/>
              <a:t>Add Orders and any medical supporting documentation. LIMDU Letters/ Dependent civilian medical  notes etc.</a:t>
            </a:r>
          </a:p>
        </p:txBody>
      </p:sp>
    </p:spTree>
    <p:extLst>
      <p:ext uri="{BB962C8B-B14F-4D97-AF65-F5344CB8AC3E}">
        <p14:creationId xmlns:p14="http://schemas.microsoft.com/office/powerpoint/2010/main" val="170078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BCF3E-DD5D-EA22-C808-7F961F139F55}"/>
              </a:ext>
            </a:extLst>
          </p:cNvPr>
          <p:cNvSpPr>
            <a:spLocks noGrp="1"/>
          </p:cNvSpPr>
          <p:nvPr>
            <p:ph type="title"/>
          </p:nvPr>
        </p:nvSpPr>
        <p:spPr>
          <a:xfrm>
            <a:off x="241160" y="365125"/>
            <a:ext cx="11112640" cy="1325563"/>
          </a:xfrm>
        </p:spPr>
        <p:txBody>
          <a:bodyPr/>
          <a:lstStyle/>
          <a:p>
            <a:r>
              <a:rPr lang="en-US" dirty="0"/>
              <a:t>Step 3- DD 2807</a:t>
            </a:r>
          </a:p>
        </p:txBody>
      </p:sp>
      <p:pic>
        <p:nvPicPr>
          <p:cNvPr id="5" name="Content Placeholder 4">
            <a:extLst>
              <a:ext uri="{FF2B5EF4-FFF2-40B4-BE49-F238E27FC236}">
                <a16:creationId xmlns:a16="http://schemas.microsoft.com/office/drawing/2014/main" id="{D0502C56-3DAF-F0C3-E1E2-82FEAF02A7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92771" y="-1"/>
            <a:ext cx="2806458" cy="3858567"/>
          </a:xfrm>
          <a:prstGeom prst="rect">
            <a:avLst/>
          </a:prstGeom>
        </p:spPr>
      </p:pic>
      <p:pic>
        <p:nvPicPr>
          <p:cNvPr id="7" name="Picture 6">
            <a:extLst>
              <a:ext uri="{FF2B5EF4-FFF2-40B4-BE49-F238E27FC236}">
                <a16:creationId xmlns:a16="http://schemas.microsoft.com/office/drawing/2014/main" id="{E455DBF3-657E-2005-BA78-9E0E76F39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6603" y="0"/>
            <a:ext cx="3117869" cy="3858567"/>
          </a:xfrm>
          <a:prstGeom prst="rect">
            <a:avLst/>
          </a:prstGeom>
        </p:spPr>
      </p:pic>
      <p:pic>
        <p:nvPicPr>
          <p:cNvPr id="9" name="Picture 8">
            <a:extLst>
              <a:ext uri="{FF2B5EF4-FFF2-40B4-BE49-F238E27FC236}">
                <a16:creationId xmlns:a16="http://schemas.microsoft.com/office/drawing/2014/main" id="{CD36255A-6C59-1421-2D0F-58ECC6471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0516" y="4952045"/>
            <a:ext cx="5953956" cy="1676634"/>
          </a:xfrm>
          <a:prstGeom prst="rect">
            <a:avLst/>
          </a:prstGeom>
        </p:spPr>
      </p:pic>
      <p:sp>
        <p:nvSpPr>
          <p:cNvPr id="12" name="Arrow: Up 11">
            <a:extLst>
              <a:ext uri="{FF2B5EF4-FFF2-40B4-BE49-F238E27FC236}">
                <a16:creationId xmlns:a16="http://schemas.microsoft.com/office/drawing/2014/main" id="{8E7D6C2C-ABFD-B7A7-9B77-741B56E239C3}"/>
              </a:ext>
            </a:extLst>
          </p:cNvPr>
          <p:cNvSpPr/>
          <p:nvPr/>
        </p:nvSpPr>
        <p:spPr>
          <a:xfrm>
            <a:off x="8943033" y="2853732"/>
            <a:ext cx="793820" cy="1325563"/>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1CABEAA-4D21-3627-4396-C8A33BFFF38E}"/>
              </a:ext>
            </a:extLst>
          </p:cNvPr>
          <p:cNvSpPr txBox="1"/>
          <p:nvPr/>
        </p:nvSpPr>
        <p:spPr>
          <a:xfrm>
            <a:off x="8001000" y="4179295"/>
            <a:ext cx="3602736" cy="646331"/>
          </a:xfrm>
          <a:prstGeom prst="rect">
            <a:avLst/>
          </a:prstGeom>
          <a:noFill/>
        </p:spPr>
        <p:txBody>
          <a:bodyPr wrap="square" rtlCol="0">
            <a:spAutoFit/>
          </a:bodyPr>
          <a:lstStyle/>
          <a:p>
            <a:r>
              <a:rPr lang="en-US" dirty="0"/>
              <a:t>All yes answers. </a:t>
            </a:r>
          </a:p>
          <a:p>
            <a:r>
              <a:rPr lang="en-US" dirty="0"/>
              <a:t>EX. 11.f. Prescribed Glasses</a:t>
            </a:r>
          </a:p>
        </p:txBody>
      </p:sp>
      <p:sp>
        <p:nvSpPr>
          <p:cNvPr id="14" name="Arrow: Up 13">
            <a:extLst>
              <a:ext uri="{FF2B5EF4-FFF2-40B4-BE49-F238E27FC236}">
                <a16:creationId xmlns:a16="http://schemas.microsoft.com/office/drawing/2014/main" id="{0EB64FD6-5323-7B57-0EA0-09040C11958A}"/>
              </a:ext>
            </a:extLst>
          </p:cNvPr>
          <p:cNvSpPr/>
          <p:nvPr/>
        </p:nvSpPr>
        <p:spPr>
          <a:xfrm>
            <a:off x="6007608" y="3163824"/>
            <a:ext cx="192024" cy="76809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0B337A4-37FA-895A-B5CC-834E3D7F76DB}"/>
              </a:ext>
            </a:extLst>
          </p:cNvPr>
          <p:cNvSpPr txBox="1"/>
          <p:nvPr/>
        </p:nvSpPr>
        <p:spPr>
          <a:xfrm>
            <a:off x="5239511" y="3931920"/>
            <a:ext cx="2367091" cy="369332"/>
          </a:xfrm>
          <a:prstGeom prst="rect">
            <a:avLst/>
          </a:prstGeom>
          <a:noFill/>
        </p:spPr>
        <p:txBody>
          <a:bodyPr wrap="square" rtlCol="0">
            <a:spAutoFit/>
          </a:bodyPr>
          <a:lstStyle/>
          <a:p>
            <a:r>
              <a:rPr lang="en-US" dirty="0"/>
              <a:t>Bubble in Yes or No</a:t>
            </a:r>
          </a:p>
        </p:txBody>
      </p:sp>
      <p:sp>
        <p:nvSpPr>
          <p:cNvPr id="17" name="Frame 16">
            <a:extLst>
              <a:ext uri="{FF2B5EF4-FFF2-40B4-BE49-F238E27FC236}">
                <a16:creationId xmlns:a16="http://schemas.microsoft.com/office/drawing/2014/main" id="{7BD8FD92-EB5A-517E-31FA-A9AF9980600B}"/>
              </a:ext>
            </a:extLst>
          </p:cNvPr>
          <p:cNvSpPr/>
          <p:nvPr/>
        </p:nvSpPr>
        <p:spPr>
          <a:xfrm>
            <a:off x="7606602" y="4078224"/>
            <a:ext cx="3512268" cy="873821"/>
          </a:xfrm>
          <a:prstGeom prst="fram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8" name="Frame 17">
            <a:extLst>
              <a:ext uri="{FF2B5EF4-FFF2-40B4-BE49-F238E27FC236}">
                <a16:creationId xmlns:a16="http://schemas.microsoft.com/office/drawing/2014/main" id="{5E5E9080-E017-B227-C6B6-BF4B8AB9F7F5}"/>
              </a:ext>
            </a:extLst>
          </p:cNvPr>
          <p:cNvSpPr/>
          <p:nvPr/>
        </p:nvSpPr>
        <p:spPr>
          <a:xfrm>
            <a:off x="4956048" y="3931920"/>
            <a:ext cx="2604967" cy="369332"/>
          </a:xfrm>
          <a:prstGeom prst="fram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graphicFrame>
        <p:nvGraphicFramePr>
          <p:cNvPr id="20" name="TextBox 10">
            <a:extLst>
              <a:ext uri="{FF2B5EF4-FFF2-40B4-BE49-F238E27FC236}">
                <a16:creationId xmlns:a16="http://schemas.microsoft.com/office/drawing/2014/main" id="{0383AB14-A5F9-09D4-CD42-AF99DF346A5C}"/>
              </a:ext>
            </a:extLst>
          </p:cNvPr>
          <p:cNvGraphicFramePr/>
          <p:nvPr>
            <p:extLst>
              <p:ext uri="{D42A27DB-BD31-4B8C-83A1-F6EECF244321}">
                <p14:modId xmlns:p14="http://schemas.microsoft.com/office/powerpoint/2010/main" val="2059610202"/>
              </p:ext>
            </p:extLst>
          </p:nvPr>
        </p:nvGraphicFramePr>
        <p:xfrm>
          <a:off x="316953" y="1507252"/>
          <a:ext cx="3824235" cy="48013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2756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E0E5B-A4C1-AF53-0B53-41609ED1412D}"/>
              </a:ext>
            </a:extLst>
          </p:cNvPr>
          <p:cNvSpPr>
            <a:spLocks noGrp="1"/>
          </p:cNvSpPr>
          <p:nvPr>
            <p:ph type="title"/>
          </p:nvPr>
        </p:nvSpPr>
        <p:spPr>
          <a:xfrm>
            <a:off x="103088" y="164159"/>
            <a:ext cx="6276033" cy="800484"/>
          </a:xfrm>
        </p:spPr>
        <p:txBody>
          <a:bodyPr/>
          <a:lstStyle/>
          <a:p>
            <a:r>
              <a:rPr lang="en-US" dirty="0"/>
              <a:t>Step 4- NAVMED 1300/1-</a:t>
            </a:r>
          </a:p>
        </p:txBody>
      </p:sp>
      <p:pic>
        <p:nvPicPr>
          <p:cNvPr id="5" name="Content Placeholder 4">
            <a:extLst>
              <a:ext uri="{FF2B5EF4-FFF2-40B4-BE49-F238E27FC236}">
                <a16:creationId xmlns:a16="http://schemas.microsoft.com/office/drawing/2014/main" id="{72F4FDE6-3668-5C2C-B31B-17BDE0BA8A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88" y="2761247"/>
            <a:ext cx="3305908" cy="4096753"/>
          </a:xfrm>
          <a:prstGeom prst="rect">
            <a:avLst/>
          </a:prstGeom>
        </p:spPr>
      </p:pic>
      <p:pic>
        <p:nvPicPr>
          <p:cNvPr id="7" name="Picture 6">
            <a:extLst>
              <a:ext uri="{FF2B5EF4-FFF2-40B4-BE49-F238E27FC236}">
                <a16:creationId xmlns:a16="http://schemas.microsoft.com/office/drawing/2014/main" id="{84C4A2C6-CADA-5F9C-15C0-CE75D62209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634" y="2552280"/>
            <a:ext cx="3835620" cy="4305719"/>
          </a:xfrm>
          <a:prstGeom prst="rect">
            <a:avLst/>
          </a:prstGeom>
        </p:spPr>
      </p:pic>
      <p:pic>
        <p:nvPicPr>
          <p:cNvPr id="9" name="Picture 8">
            <a:extLst>
              <a:ext uri="{FF2B5EF4-FFF2-40B4-BE49-F238E27FC236}">
                <a16:creationId xmlns:a16="http://schemas.microsoft.com/office/drawing/2014/main" id="{2D5F6816-6130-B57C-C992-550754FAE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9527" y="2680861"/>
            <a:ext cx="3775576" cy="4096753"/>
          </a:xfrm>
          <a:prstGeom prst="rect">
            <a:avLst/>
          </a:prstGeom>
        </p:spPr>
      </p:pic>
      <p:sp>
        <p:nvSpPr>
          <p:cNvPr id="10" name="Arrow: Down 9">
            <a:extLst>
              <a:ext uri="{FF2B5EF4-FFF2-40B4-BE49-F238E27FC236}">
                <a16:creationId xmlns:a16="http://schemas.microsoft.com/office/drawing/2014/main" id="{B70680D9-F5E3-6943-B7D7-4F5D3EBDCA19}"/>
              </a:ext>
            </a:extLst>
          </p:cNvPr>
          <p:cNvSpPr/>
          <p:nvPr/>
        </p:nvSpPr>
        <p:spPr>
          <a:xfrm>
            <a:off x="218351" y="2278654"/>
            <a:ext cx="1135463" cy="1150346"/>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A6B97A5B-17F0-830E-6842-6CC217492293}"/>
              </a:ext>
            </a:extLst>
          </p:cNvPr>
          <p:cNvSpPr/>
          <p:nvPr/>
        </p:nvSpPr>
        <p:spPr>
          <a:xfrm>
            <a:off x="5843016" y="2487168"/>
            <a:ext cx="960120" cy="301752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632EFA42-76BC-7A7E-8284-15B66AB475CD}"/>
              </a:ext>
            </a:extLst>
          </p:cNvPr>
          <p:cNvSpPr/>
          <p:nvPr/>
        </p:nvSpPr>
        <p:spPr>
          <a:xfrm rot="7524814">
            <a:off x="10581765" y="2668414"/>
            <a:ext cx="841248" cy="132000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7155B09-B4A1-187C-4C73-3C317C395030}"/>
              </a:ext>
            </a:extLst>
          </p:cNvPr>
          <p:cNvSpPr txBox="1"/>
          <p:nvPr/>
        </p:nvSpPr>
        <p:spPr>
          <a:xfrm>
            <a:off x="140058" y="1007087"/>
            <a:ext cx="4061041" cy="1446550"/>
          </a:xfrm>
          <a:prstGeom prst="rect">
            <a:avLst/>
          </a:prstGeom>
          <a:noFill/>
        </p:spPr>
        <p:txBody>
          <a:bodyPr wrap="square" rtlCol="0">
            <a:spAutoFit/>
          </a:bodyPr>
          <a:lstStyle/>
          <a:p>
            <a:r>
              <a:rPr lang="en-US" sz="1000" dirty="0"/>
              <a:t>Please fill out all highlighted areas. Type duty classifications are as follows.</a:t>
            </a:r>
          </a:p>
          <a:p>
            <a:r>
              <a:rPr lang="en-US" sz="1000" dirty="0"/>
              <a:t>Code 1: Shore Duty (Duty performed in the U.S. land-based activities)</a:t>
            </a:r>
          </a:p>
          <a:p>
            <a:r>
              <a:rPr lang="en-US" sz="1000" dirty="0"/>
              <a:t>Code 2: Sea Duty (Duty performed in vessels or deployable fleet units)</a:t>
            </a:r>
          </a:p>
          <a:p>
            <a:r>
              <a:rPr lang="en-US" sz="1000" dirty="0"/>
              <a:t>Code 3: Overseas Remote Land-based Sea Duty</a:t>
            </a:r>
          </a:p>
          <a:p>
            <a:r>
              <a:rPr lang="en-US" sz="1000" dirty="0"/>
              <a:t>Code 4: Overseas Sea Duty</a:t>
            </a:r>
          </a:p>
          <a:p>
            <a:r>
              <a:rPr lang="en-US" sz="1000" dirty="0"/>
              <a:t>Code 6: Overseas Shore Duty</a:t>
            </a:r>
          </a:p>
          <a:p>
            <a:endParaRPr lang="en-US" dirty="0"/>
          </a:p>
        </p:txBody>
      </p:sp>
      <p:sp>
        <p:nvSpPr>
          <p:cNvPr id="15" name="Frame 14">
            <a:extLst>
              <a:ext uri="{FF2B5EF4-FFF2-40B4-BE49-F238E27FC236}">
                <a16:creationId xmlns:a16="http://schemas.microsoft.com/office/drawing/2014/main" id="{5606CAC1-1241-7223-FA03-2B7EFB3C5443}"/>
              </a:ext>
            </a:extLst>
          </p:cNvPr>
          <p:cNvSpPr/>
          <p:nvPr/>
        </p:nvSpPr>
        <p:spPr>
          <a:xfrm>
            <a:off x="0" y="832104"/>
            <a:ext cx="4251960" cy="1527048"/>
          </a:xfrm>
          <a:prstGeom prst="frame">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Rectangle 17">
            <a:extLst>
              <a:ext uri="{FF2B5EF4-FFF2-40B4-BE49-F238E27FC236}">
                <a16:creationId xmlns:a16="http://schemas.microsoft.com/office/drawing/2014/main" id="{734A231A-2BEC-391C-9DED-EF4EE9E54AC1}"/>
              </a:ext>
            </a:extLst>
          </p:cNvPr>
          <p:cNvSpPr/>
          <p:nvPr/>
        </p:nvSpPr>
        <p:spPr>
          <a:xfrm>
            <a:off x="9066520" y="2598694"/>
            <a:ext cx="316816" cy="1961389"/>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89BEC48-DAA8-8419-4248-BE7A4B153C87}"/>
              </a:ext>
            </a:extLst>
          </p:cNvPr>
          <p:cNvSpPr txBox="1"/>
          <p:nvPr/>
        </p:nvSpPr>
        <p:spPr>
          <a:xfrm>
            <a:off x="4367223" y="1214242"/>
            <a:ext cx="2806202" cy="1200329"/>
          </a:xfrm>
          <a:prstGeom prst="rect">
            <a:avLst/>
          </a:prstGeom>
          <a:noFill/>
        </p:spPr>
        <p:txBody>
          <a:bodyPr wrap="square" rtlCol="0">
            <a:spAutoFit/>
          </a:bodyPr>
          <a:lstStyle/>
          <a:p>
            <a:r>
              <a:rPr lang="en-US" dirty="0"/>
              <a:t>Dependent Medical Provider-Cosign spot.</a:t>
            </a:r>
          </a:p>
          <a:p>
            <a:r>
              <a:rPr lang="en-US" dirty="0">
                <a:highlight>
                  <a:srgbClr val="FFFF00"/>
                </a:highlight>
              </a:rPr>
              <a:t>Only for Dependents seen by Non Military Providers.</a:t>
            </a:r>
          </a:p>
        </p:txBody>
      </p:sp>
      <p:sp>
        <p:nvSpPr>
          <p:cNvPr id="20" name="Frame 19">
            <a:extLst>
              <a:ext uri="{FF2B5EF4-FFF2-40B4-BE49-F238E27FC236}">
                <a16:creationId xmlns:a16="http://schemas.microsoft.com/office/drawing/2014/main" id="{4DBA3F90-2D57-AA37-E61C-68D345174399}"/>
              </a:ext>
            </a:extLst>
          </p:cNvPr>
          <p:cNvSpPr/>
          <p:nvPr/>
        </p:nvSpPr>
        <p:spPr>
          <a:xfrm>
            <a:off x="4201100" y="1046810"/>
            <a:ext cx="3106046" cy="1551884"/>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a:extLst>
              <a:ext uri="{FF2B5EF4-FFF2-40B4-BE49-F238E27FC236}">
                <a16:creationId xmlns:a16="http://schemas.microsoft.com/office/drawing/2014/main" id="{03F5AF08-B0FB-2345-5601-D36EF7879B88}"/>
              </a:ext>
            </a:extLst>
          </p:cNvPr>
          <p:cNvSpPr txBox="1"/>
          <p:nvPr/>
        </p:nvSpPr>
        <p:spPr>
          <a:xfrm>
            <a:off x="7579968" y="1227780"/>
            <a:ext cx="4216380" cy="1600438"/>
          </a:xfrm>
          <a:prstGeom prst="rect">
            <a:avLst/>
          </a:prstGeom>
          <a:noFill/>
        </p:spPr>
        <p:txBody>
          <a:bodyPr wrap="square" rtlCol="0">
            <a:spAutoFit/>
          </a:bodyPr>
          <a:lstStyle/>
          <a:p>
            <a:r>
              <a:rPr lang="en-US" sz="1400" dirty="0"/>
              <a:t>Military Dental Provider signs on the left. </a:t>
            </a:r>
            <a:r>
              <a:rPr lang="en-US" sz="1400" dirty="0">
                <a:highlight>
                  <a:srgbClr val="FFFF00"/>
                </a:highlight>
              </a:rPr>
              <a:t>Both areas must be signed for Dependents. Get your civilian dentist to sign on the right and provide you with your dental record. </a:t>
            </a:r>
            <a:r>
              <a:rPr lang="en-US" sz="1400" dirty="0"/>
              <a:t>Please bring your dental records to your sponsors Dental MTF for the left signature after the civilian dentist sees you, if you are a Dependent.</a:t>
            </a:r>
          </a:p>
          <a:p>
            <a:r>
              <a:rPr lang="en-US" sz="1400" dirty="0"/>
              <a:t>Non-Military signs on the right. </a:t>
            </a:r>
            <a:endParaRPr lang="en-US" sz="1400" dirty="0">
              <a:highlight>
                <a:srgbClr val="FFFF00"/>
              </a:highlight>
            </a:endParaRPr>
          </a:p>
        </p:txBody>
      </p:sp>
      <p:sp>
        <p:nvSpPr>
          <p:cNvPr id="23" name="Frame 22">
            <a:extLst>
              <a:ext uri="{FF2B5EF4-FFF2-40B4-BE49-F238E27FC236}">
                <a16:creationId xmlns:a16="http://schemas.microsoft.com/office/drawing/2014/main" id="{B45854C1-6254-5CB3-4E83-DA12DCF17FF6}"/>
              </a:ext>
            </a:extLst>
          </p:cNvPr>
          <p:cNvSpPr/>
          <p:nvPr/>
        </p:nvSpPr>
        <p:spPr>
          <a:xfrm>
            <a:off x="7405633" y="1046810"/>
            <a:ext cx="4733417" cy="1714437"/>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Rounded Corners 24">
            <a:extLst>
              <a:ext uri="{FF2B5EF4-FFF2-40B4-BE49-F238E27FC236}">
                <a16:creationId xmlns:a16="http://schemas.microsoft.com/office/drawing/2014/main" id="{D98181A5-91FC-35F3-A418-23349B1CF40C}"/>
              </a:ext>
            </a:extLst>
          </p:cNvPr>
          <p:cNvSpPr/>
          <p:nvPr/>
        </p:nvSpPr>
        <p:spPr>
          <a:xfrm>
            <a:off x="10257139" y="3593972"/>
            <a:ext cx="1840992" cy="73965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935F597-7ABD-C46C-7289-33E0B14D2BBA}"/>
              </a:ext>
            </a:extLst>
          </p:cNvPr>
          <p:cNvSpPr txBox="1"/>
          <p:nvPr/>
        </p:nvSpPr>
        <p:spPr>
          <a:xfrm>
            <a:off x="10341453" y="3640635"/>
            <a:ext cx="1652150" cy="646331"/>
          </a:xfrm>
          <a:prstGeom prst="rect">
            <a:avLst/>
          </a:prstGeom>
          <a:noFill/>
        </p:spPr>
        <p:txBody>
          <a:bodyPr wrap="square" rtlCol="0">
            <a:spAutoFit/>
          </a:bodyPr>
          <a:lstStyle/>
          <a:p>
            <a:r>
              <a:rPr lang="en-US" dirty="0"/>
              <a:t>Demographics on 3</a:t>
            </a:r>
            <a:r>
              <a:rPr lang="en-US" baseline="30000" dirty="0"/>
              <a:t>rd</a:t>
            </a:r>
            <a:r>
              <a:rPr lang="en-US" dirty="0"/>
              <a:t> page</a:t>
            </a:r>
          </a:p>
        </p:txBody>
      </p:sp>
      <p:sp>
        <p:nvSpPr>
          <p:cNvPr id="26" name="Frame 25">
            <a:extLst>
              <a:ext uri="{FF2B5EF4-FFF2-40B4-BE49-F238E27FC236}">
                <a16:creationId xmlns:a16="http://schemas.microsoft.com/office/drawing/2014/main" id="{BEC9A14B-A508-73A2-ADFA-717399078CF2}"/>
              </a:ext>
            </a:extLst>
          </p:cNvPr>
          <p:cNvSpPr/>
          <p:nvPr/>
        </p:nvSpPr>
        <p:spPr>
          <a:xfrm>
            <a:off x="10257139" y="3529584"/>
            <a:ext cx="1881912" cy="877824"/>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Box 26">
            <a:extLst>
              <a:ext uri="{FF2B5EF4-FFF2-40B4-BE49-F238E27FC236}">
                <a16:creationId xmlns:a16="http://schemas.microsoft.com/office/drawing/2014/main" id="{E71533A4-769B-2981-AE0A-CCE39E9F4AD6}"/>
              </a:ext>
            </a:extLst>
          </p:cNvPr>
          <p:cNvSpPr txBox="1"/>
          <p:nvPr/>
        </p:nvSpPr>
        <p:spPr>
          <a:xfrm>
            <a:off x="6511147" y="62109"/>
            <a:ext cx="5586984" cy="954107"/>
          </a:xfrm>
          <a:prstGeom prst="rect">
            <a:avLst/>
          </a:prstGeom>
          <a:noFill/>
        </p:spPr>
        <p:txBody>
          <a:bodyPr wrap="square" rtlCol="0">
            <a:spAutoFit/>
          </a:bodyPr>
          <a:lstStyle/>
          <a:p>
            <a:r>
              <a:rPr lang="en-US" sz="1400" dirty="0"/>
              <a:t>This form is comprised of three pages. You only need to fill out your demographics on page 1 &amp; 3 and get Dental signature on Page 3. </a:t>
            </a:r>
            <a:r>
              <a:rPr lang="en-US" sz="1400" dirty="0">
                <a:highlight>
                  <a:srgbClr val="FFFF00"/>
                </a:highlight>
              </a:rPr>
              <a:t>Dental can sign if you are class 3 or 4, they would just annotate in block 7 and mark boxes accordingly.</a:t>
            </a:r>
          </a:p>
        </p:txBody>
      </p:sp>
      <p:sp>
        <p:nvSpPr>
          <p:cNvPr id="28" name="Frame 27">
            <a:extLst>
              <a:ext uri="{FF2B5EF4-FFF2-40B4-BE49-F238E27FC236}">
                <a16:creationId xmlns:a16="http://schemas.microsoft.com/office/drawing/2014/main" id="{AB82A2D1-37CF-2874-E54C-4A714C31EA47}"/>
              </a:ext>
            </a:extLst>
          </p:cNvPr>
          <p:cNvSpPr/>
          <p:nvPr/>
        </p:nvSpPr>
        <p:spPr>
          <a:xfrm>
            <a:off x="6379121" y="-10495"/>
            <a:ext cx="5812879" cy="1099314"/>
          </a:xfrm>
          <a:prstGeom prst="fram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row: Left-Up 11">
            <a:extLst>
              <a:ext uri="{FF2B5EF4-FFF2-40B4-BE49-F238E27FC236}">
                <a16:creationId xmlns:a16="http://schemas.microsoft.com/office/drawing/2014/main" id="{941740D9-6E98-9038-D9BB-0BA4419FFACF}"/>
              </a:ext>
            </a:extLst>
          </p:cNvPr>
          <p:cNvSpPr/>
          <p:nvPr/>
        </p:nvSpPr>
        <p:spPr>
          <a:xfrm rot="13227919">
            <a:off x="8276557" y="4078224"/>
            <a:ext cx="2213558" cy="1956816"/>
          </a:xfrm>
          <a:prstGeom prst="lef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856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F58B1-4419-1887-A487-9683D3BA0627}"/>
              </a:ext>
            </a:extLst>
          </p:cNvPr>
          <p:cNvSpPr>
            <a:spLocks noGrp="1"/>
          </p:cNvSpPr>
          <p:nvPr>
            <p:ph type="title"/>
          </p:nvPr>
        </p:nvSpPr>
        <p:spPr>
          <a:xfrm>
            <a:off x="0" y="1"/>
            <a:ext cx="12068070" cy="721267"/>
          </a:xfrm>
        </p:spPr>
        <p:txBody>
          <a:bodyPr/>
          <a:lstStyle/>
          <a:p>
            <a:r>
              <a:rPr lang="en-US" dirty="0"/>
              <a:t>Step 5- 1300/16 (Overseas) or Page 13 (Operational)</a:t>
            </a:r>
          </a:p>
        </p:txBody>
      </p:sp>
      <p:pic>
        <p:nvPicPr>
          <p:cNvPr id="5" name="Content Placeholder 4">
            <a:extLst>
              <a:ext uri="{FF2B5EF4-FFF2-40B4-BE49-F238E27FC236}">
                <a16:creationId xmlns:a16="http://schemas.microsoft.com/office/drawing/2014/main" id="{2993D972-9CBE-EA40-653E-96145B0BD8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5049" y="2844108"/>
            <a:ext cx="3326575" cy="2495166"/>
          </a:xfrm>
          <a:prstGeom prst="rect">
            <a:avLst/>
          </a:prstGeom>
        </p:spPr>
      </p:pic>
      <p:pic>
        <p:nvPicPr>
          <p:cNvPr id="7" name="Picture 6">
            <a:extLst>
              <a:ext uri="{FF2B5EF4-FFF2-40B4-BE49-F238E27FC236}">
                <a16:creationId xmlns:a16="http://schemas.microsoft.com/office/drawing/2014/main" id="{0FEE7144-44D5-B495-5F25-9AA6A3FC1C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34602"/>
            <a:ext cx="4075321" cy="3823398"/>
          </a:xfrm>
          <a:prstGeom prst="rect">
            <a:avLst/>
          </a:prstGeom>
        </p:spPr>
      </p:pic>
      <p:pic>
        <p:nvPicPr>
          <p:cNvPr id="9" name="Picture 8">
            <a:extLst>
              <a:ext uri="{FF2B5EF4-FFF2-40B4-BE49-F238E27FC236}">
                <a16:creationId xmlns:a16="http://schemas.microsoft.com/office/drawing/2014/main" id="{980F8691-613F-4072-EFB7-732C53D1B3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4464" y="5660294"/>
            <a:ext cx="3326575" cy="1197706"/>
          </a:xfrm>
          <a:prstGeom prst="rect">
            <a:avLst/>
          </a:prstGeom>
        </p:spPr>
      </p:pic>
      <p:pic>
        <p:nvPicPr>
          <p:cNvPr id="11" name="Picture 10">
            <a:extLst>
              <a:ext uri="{FF2B5EF4-FFF2-40B4-BE49-F238E27FC236}">
                <a16:creationId xmlns:a16="http://schemas.microsoft.com/office/drawing/2014/main" id="{E94A0442-2BA2-D9CA-ACCF-4BBFCB34B4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0642" y="2653614"/>
            <a:ext cx="3199402" cy="3957844"/>
          </a:xfrm>
          <a:prstGeom prst="rect">
            <a:avLst/>
          </a:prstGeom>
        </p:spPr>
      </p:pic>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8467731D-C810-9313-6A24-50EE002C6672}"/>
                  </a:ext>
                </a:extLst>
              </p14:cNvPr>
              <p14:cNvContentPartPr/>
              <p14:nvPr/>
            </p14:nvContentPartPr>
            <p14:xfrm>
              <a:off x="1094831" y="1265978"/>
              <a:ext cx="360" cy="360"/>
            </p14:xfrm>
          </p:contentPart>
        </mc:Choice>
        <mc:Fallback xmlns="">
          <p:pic>
            <p:nvPicPr>
              <p:cNvPr id="13" name="Ink 12">
                <a:extLst>
                  <a:ext uri="{FF2B5EF4-FFF2-40B4-BE49-F238E27FC236}">
                    <a16:creationId xmlns:a16="http://schemas.microsoft.com/office/drawing/2014/main" id="{8467731D-C810-9313-6A24-50EE002C6672}"/>
                  </a:ext>
                </a:extLst>
              </p:cNvPr>
              <p:cNvPicPr/>
              <p:nvPr/>
            </p:nvPicPr>
            <p:blipFill>
              <a:blip r:embed="rId7"/>
              <a:stretch>
                <a:fillRect/>
              </a:stretch>
            </p:blipFill>
            <p:spPr>
              <a:xfrm>
                <a:off x="1088711" y="1259858"/>
                <a:ext cx="12600" cy="12600"/>
              </a:xfrm>
              <a:prstGeom prst="rect">
                <a:avLst/>
              </a:prstGeom>
            </p:spPr>
          </p:pic>
        </mc:Fallback>
      </mc:AlternateContent>
      <p:sp>
        <p:nvSpPr>
          <p:cNvPr id="14" name="Frame 13">
            <a:extLst>
              <a:ext uri="{FF2B5EF4-FFF2-40B4-BE49-F238E27FC236}">
                <a16:creationId xmlns:a16="http://schemas.microsoft.com/office/drawing/2014/main" id="{DB36E701-A292-32C8-73E4-1DB601E8EE45}"/>
              </a:ext>
            </a:extLst>
          </p:cNvPr>
          <p:cNvSpPr/>
          <p:nvPr/>
        </p:nvSpPr>
        <p:spPr>
          <a:xfrm>
            <a:off x="8604504" y="3172968"/>
            <a:ext cx="2478024" cy="777240"/>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ame 14">
            <a:extLst>
              <a:ext uri="{FF2B5EF4-FFF2-40B4-BE49-F238E27FC236}">
                <a16:creationId xmlns:a16="http://schemas.microsoft.com/office/drawing/2014/main" id="{40B74A1B-279C-C58B-E89F-62E33170F914}"/>
              </a:ext>
            </a:extLst>
          </p:cNvPr>
          <p:cNvSpPr/>
          <p:nvPr/>
        </p:nvSpPr>
        <p:spPr>
          <a:xfrm>
            <a:off x="8150642" y="6208776"/>
            <a:ext cx="3199402" cy="607628"/>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ame 15">
            <a:extLst>
              <a:ext uri="{FF2B5EF4-FFF2-40B4-BE49-F238E27FC236}">
                <a16:creationId xmlns:a16="http://schemas.microsoft.com/office/drawing/2014/main" id="{D6D669E6-AFD4-17C2-BEFE-B2230054C863}"/>
              </a:ext>
            </a:extLst>
          </p:cNvPr>
          <p:cNvSpPr/>
          <p:nvPr/>
        </p:nvSpPr>
        <p:spPr>
          <a:xfrm>
            <a:off x="8714232" y="4892040"/>
            <a:ext cx="886968" cy="246888"/>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8" name="Straight Connector 17">
            <a:extLst>
              <a:ext uri="{FF2B5EF4-FFF2-40B4-BE49-F238E27FC236}">
                <a16:creationId xmlns:a16="http://schemas.microsoft.com/office/drawing/2014/main" id="{69C796EA-9D68-25FC-8F47-7241E291596F}"/>
              </a:ext>
            </a:extLst>
          </p:cNvPr>
          <p:cNvCxnSpPr/>
          <p:nvPr/>
        </p:nvCxnSpPr>
        <p:spPr>
          <a:xfrm>
            <a:off x="8714232" y="5138928"/>
            <a:ext cx="0" cy="1069848"/>
          </a:xfrm>
          <a:prstGeom prst="line">
            <a:avLst/>
          </a:prstGeom>
        </p:spPr>
        <p:style>
          <a:lnRef idx="2">
            <a:schemeClr val="accent2"/>
          </a:lnRef>
          <a:fillRef idx="0">
            <a:schemeClr val="accent2"/>
          </a:fillRef>
          <a:effectRef idx="1">
            <a:schemeClr val="accent2"/>
          </a:effectRef>
          <a:fontRef idx="minor">
            <a:schemeClr val="tx1"/>
          </a:fontRef>
        </p:style>
      </p:cxnSp>
      <p:cxnSp>
        <p:nvCxnSpPr>
          <p:cNvPr id="20" name="Straight Connector 19">
            <a:extLst>
              <a:ext uri="{FF2B5EF4-FFF2-40B4-BE49-F238E27FC236}">
                <a16:creationId xmlns:a16="http://schemas.microsoft.com/office/drawing/2014/main" id="{664A8BEE-CB72-FDCC-6D68-9635279BC836}"/>
              </a:ext>
            </a:extLst>
          </p:cNvPr>
          <p:cNvCxnSpPr>
            <a:endCxn id="16" idx="1"/>
          </p:cNvCxnSpPr>
          <p:nvPr/>
        </p:nvCxnSpPr>
        <p:spPr>
          <a:xfrm>
            <a:off x="8714232" y="3950208"/>
            <a:ext cx="0" cy="1065276"/>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Straight Connector 21">
            <a:extLst>
              <a:ext uri="{FF2B5EF4-FFF2-40B4-BE49-F238E27FC236}">
                <a16:creationId xmlns:a16="http://schemas.microsoft.com/office/drawing/2014/main" id="{F49727D9-4BB7-B9E8-072E-56F478A2FD0F}"/>
              </a:ext>
            </a:extLst>
          </p:cNvPr>
          <p:cNvCxnSpPr>
            <a:cxnSpLocks/>
          </p:cNvCxnSpPr>
          <p:nvPr/>
        </p:nvCxnSpPr>
        <p:spPr>
          <a:xfrm flipV="1">
            <a:off x="8714232" y="2653614"/>
            <a:ext cx="0" cy="519354"/>
          </a:xfrm>
          <a:prstGeom prst="line">
            <a:avLst/>
          </a:prstGeom>
        </p:spPr>
        <p:style>
          <a:lnRef idx="2">
            <a:schemeClr val="accent2"/>
          </a:lnRef>
          <a:fillRef idx="0">
            <a:schemeClr val="accent2"/>
          </a:fillRef>
          <a:effectRef idx="1">
            <a:schemeClr val="accent2"/>
          </a:effectRef>
          <a:fontRef idx="minor">
            <a:schemeClr val="tx1"/>
          </a:fontRef>
        </p:style>
      </p:cxnSp>
      <p:sp>
        <p:nvSpPr>
          <p:cNvPr id="23" name="Frame 22">
            <a:extLst>
              <a:ext uri="{FF2B5EF4-FFF2-40B4-BE49-F238E27FC236}">
                <a16:creationId xmlns:a16="http://schemas.microsoft.com/office/drawing/2014/main" id="{86B72916-43E8-3F4B-7F53-DF4A7F42A803}"/>
              </a:ext>
            </a:extLst>
          </p:cNvPr>
          <p:cNvSpPr/>
          <p:nvPr/>
        </p:nvSpPr>
        <p:spPr>
          <a:xfrm>
            <a:off x="3913632" y="2653614"/>
            <a:ext cx="3913633" cy="3134538"/>
          </a:xfrm>
          <a:prstGeom prst="fram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ame 23">
            <a:extLst>
              <a:ext uri="{FF2B5EF4-FFF2-40B4-BE49-F238E27FC236}">
                <a16:creationId xmlns:a16="http://schemas.microsoft.com/office/drawing/2014/main" id="{626E2556-A6CD-C556-011C-4DDF0EBC7B35}"/>
              </a:ext>
            </a:extLst>
          </p:cNvPr>
          <p:cNvSpPr/>
          <p:nvPr/>
        </p:nvSpPr>
        <p:spPr>
          <a:xfrm>
            <a:off x="3922775" y="5527100"/>
            <a:ext cx="3904489" cy="1330900"/>
          </a:xfrm>
          <a:prstGeom prst="frame">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25">
            <a:extLst>
              <a:ext uri="{FF2B5EF4-FFF2-40B4-BE49-F238E27FC236}">
                <a16:creationId xmlns:a16="http://schemas.microsoft.com/office/drawing/2014/main" id="{2BE8FF20-3789-15E1-CDDD-C1D95CED2820}"/>
              </a:ext>
            </a:extLst>
          </p:cNvPr>
          <p:cNvSpPr/>
          <p:nvPr/>
        </p:nvSpPr>
        <p:spPr>
          <a:xfrm>
            <a:off x="9142" y="2653614"/>
            <a:ext cx="3913633" cy="37270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2BFE074-A133-6088-4BF1-7B75363B3881}"/>
              </a:ext>
            </a:extLst>
          </p:cNvPr>
          <p:cNvSpPr txBox="1"/>
          <p:nvPr/>
        </p:nvSpPr>
        <p:spPr>
          <a:xfrm>
            <a:off x="95250" y="854462"/>
            <a:ext cx="11868149" cy="1600438"/>
          </a:xfrm>
          <a:prstGeom prst="rect">
            <a:avLst/>
          </a:prstGeom>
          <a:noFill/>
        </p:spPr>
        <p:txBody>
          <a:bodyPr wrap="square" rtlCol="0">
            <a:spAutoFit/>
          </a:bodyPr>
          <a:lstStyle/>
          <a:p>
            <a:r>
              <a:rPr lang="en-US" sz="1400" dirty="0"/>
              <a:t>The 1300/16 is for Overseas orders and the Page 13 is for Operational orders. Fill out the highlighted areas with your demographics for the 1300/16 and the square red boxes in the bottom right example on this slide. Once you receive your provider phone call, one of these pages will be processed by our team and your package will be ready for pick up in 72 hours. If you are an “inquiry”, our team will reach out to the email provided in the package with further instructions. Inquiries are typically sent out within 48 hours. </a:t>
            </a:r>
          </a:p>
          <a:p>
            <a:endParaRPr lang="en-US" sz="1400" dirty="0"/>
          </a:p>
          <a:p>
            <a:r>
              <a:rPr lang="en-US" sz="1400" dirty="0"/>
              <a:t>If you are told you are an inquiry by the provider and don’t receive an email within 48 hours of your appointment about the process, please email into our inquiry distro </a:t>
            </a:r>
            <a:r>
              <a:rPr lang="en-US" sz="1400" dirty="0">
                <a:hlinkClick r:id="rId8"/>
              </a:rPr>
              <a:t>dha.san-diego.San-Diego-NMC.mbx.ntc-ssc@health.mil</a:t>
            </a:r>
            <a:r>
              <a:rPr lang="en-US" sz="1400" dirty="0"/>
              <a:t> and request an update.</a:t>
            </a:r>
          </a:p>
        </p:txBody>
      </p:sp>
      <p:sp>
        <p:nvSpPr>
          <p:cNvPr id="6" name="TextBox 5">
            <a:extLst>
              <a:ext uri="{FF2B5EF4-FFF2-40B4-BE49-F238E27FC236}">
                <a16:creationId xmlns:a16="http://schemas.microsoft.com/office/drawing/2014/main" id="{4CD4B850-2F87-1DB2-936B-4A0FCCF3929B}"/>
              </a:ext>
            </a:extLst>
          </p:cNvPr>
          <p:cNvSpPr txBox="1"/>
          <p:nvPr/>
        </p:nvSpPr>
        <p:spPr>
          <a:xfrm>
            <a:off x="7836407" y="2331956"/>
            <a:ext cx="4231663" cy="369332"/>
          </a:xfrm>
          <a:prstGeom prst="rect">
            <a:avLst/>
          </a:prstGeom>
          <a:noFill/>
        </p:spPr>
        <p:txBody>
          <a:bodyPr wrap="square" rtlCol="0">
            <a:spAutoFit/>
          </a:bodyPr>
          <a:lstStyle/>
          <a:p>
            <a:r>
              <a:rPr lang="en-US" dirty="0"/>
              <a:t>Fill out the below red boxes on your form</a:t>
            </a:r>
          </a:p>
        </p:txBody>
      </p:sp>
      <p:cxnSp>
        <p:nvCxnSpPr>
          <p:cNvPr id="10" name="Straight Connector 9">
            <a:extLst>
              <a:ext uri="{FF2B5EF4-FFF2-40B4-BE49-F238E27FC236}">
                <a16:creationId xmlns:a16="http://schemas.microsoft.com/office/drawing/2014/main" id="{888E4D80-8AC6-8F4A-FE89-985397A11946}"/>
              </a:ext>
            </a:extLst>
          </p:cNvPr>
          <p:cNvCxnSpPr/>
          <p:nvPr/>
        </p:nvCxnSpPr>
        <p:spPr>
          <a:xfrm>
            <a:off x="7827264" y="2331956"/>
            <a:ext cx="0" cy="508012"/>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E5CE9196-311D-4074-9A24-7573AE07DEE5}"/>
              </a:ext>
            </a:extLst>
          </p:cNvPr>
          <p:cNvCxnSpPr/>
          <p:nvPr/>
        </p:nvCxnSpPr>
        <p:spPr>
          <a:xfrm>
            <a:off x="7827264" y="2331956"/>
            <a:ext cx="41361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1A57CE1-44B5-8779-77CC-982938ADB5AC}"/>
              </a:ext>
            </a:extLst>
          </p:cNvPr>
          <p:cNvCxnSpPr/>
          <p:nvPr/>
        </p:nvCxnSpPr>
        <p:spPr>
          <a:xfrm>
            <a:off x="7836407" y="2653614"/>
            <a:ext cx="412699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D15A0A8-B976-181C-B710-29CBB6067476}"/>
              </a:ext>
            </a:extLst>
          </p:cNvPr>
          <p:cNvCxnSpPr/>
          <p:nvPr/>
        </p:nvCxnSpPr>
        <p:spPr>
          <a:xfrm>
            <a:off x="11963399" y="2331956"/>
            <a:ext cx="0" cy="369332"/>
          </a:xfrm>
          <a:prstGeom prst="line">
            <a:avLst/>
          </a:prstGeom>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A81E2AD-5756-0ABA-A83C-4225D7A1F5B0}"/>
              </a:ext>
            </a:extLst>
          </p:cNvPr>
          <p:cNvSpPr txBox="1"/>
          <p:nvPr/>
        </p:nvSpPr>
        <p:spPr>
          <a:xfrm>
            <a:off x="1381125" y="2701288"/>
            <a:ext cx="6029914" cy="369332"/>
          </a:xfrm>
          <a:prstGeom prst="rect">
            <a:avLst/>
          </a:prstGeom>
          <a:noFill/>
        </p:spPr>
        <p:txBody>
          <a:bodyPr wrap="square" rtlCol="0">
            <a:spAutoFit/>
          </a:bodyPr>
          <a:lstStyle/>
          <a:p>
            <a:r>
              <a:rPr lang="en-US" dirty="0">
                <a:solidFill>
                  <a:schemeClr val="bg1"/>
                </a:solidFill>
              </a:rPr>
              <a:t>Please fill out the highlighted portions for the 1300/16</a:t>
            </a:r>
          </a:p>
        </p:txBody>
      </p:sp>
    </p:spTree>
    <p:extLst>
      <p:ext uri="{BB962C8B-B14F-4D97-AF65-F5344CB8AC3E}">
        <p14:creationId xmlns:p14="http://schemas.microsoft.com/office/powerpoint/2010/main" val="1879071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D7459-296E-F450-3C7B-ED38CC4760FD}"/>
              </a:ext>
            </a:extLst>
          </p:cNvPr>
          <p:cNvSpPr>
            <a:spLocks noGrp="1"/>
          </p:cNvSpPr>
          <p:nvPr>
            <p:ph type="title"/>
          </p:nvPr>
        </p:nvSpPr>
        <p:spPr/>
        <p:txBody>
          <a:bodyPr/>
          <a:lstStyle/>
          <a:p>
            <a:r>
              <a:rPr lang="en-US" dirty="0"/>
              <a:t>EFMP Questionnaire, 2792 and 2792-1</a:t>
            </a:r>
          </a:p>
        </p:txBody>
      </p:sp>
      <p:sp>
        <p:nvSpPr>
          <p:cNvPr id="3" name="Content Placeholder 2">
            <a:extLst>
              <a:ext uri="{FF2B5EF4-FFF2-40B4-BE49-F238E27FC236}">
                <a16:creationId xmlns:a16="http://schemas.microsoft.com/office/drawing/2014/main" id="{D34F3B9D-7D11-9866-4A67-4E5E9ABD7D32}"/>
              </a:ext>
            </a:extLst>
          </p:cNvPr>
          <p:cNvSpPr>
            <a:spLocks noGrp="1"/>
          </p:cNvSpPr>
          <p:nvPr>
            <p:ph idx="1"/>
          </p:nvPr>
        </p:nvSpPr>
        <p:spPr>
          <a:xfrm>
            <a:off x="838200" y="1457325"/>
            <a:ext cx="10760242" cy="4719638"/>
          </a:xfrm>
        </p:spPr>
        <p:txBody>
          <a:bodyPr>
            <a:normAutofit/>
          </a:bodyPr>
          <a:lstStyle/>
          <a:p>
            <a:r>
              <a:rPr lang="en-US" sz="1400" dirty="0"/>
              <a:t>The EFMP questionnaire is our offices way of screening if your dependent has requirements that may need EFMP enrollment. Please be honest in this questionnaire as we need to initiate this as soon as possible. If you mark no on everything asked and our provider screens the package than finds EFMP should have be initiated, your package will be delayed as these requirements will then need to be met for the inquiry to be sent for your dependent .</a:t>
            </a:r>
          </a:p>
          <a:p>
            <a:r>
              <a:rPr lang="en-US" sz="1400" dirty="0"/>
              <a:t>The 2792-1 must be filled out for all dependents for the following age group birth- 21 years old.</a:t>
            </a:r>
          </a:p>
          <a:p>
            <a:r>
              <a:rPr lang="en-US" sz="1400" dirty="0">
                <a:solidFill>
                  <a:srgbClr val="1F1F1F"/>
                </a:solidFill>
                <a:latin typeface="Google Sans Flex"/>
              </a:rPr>
              <a:t>Birth to age 3. The form must be completed for children in this age group, specifically if they have or require an Individualized Family Service Plan (IFSP).</a:t>
            </a:r>
            <a:endParaRPr lang="en-US" sz="1400" dirty="0"/>
          </a:p>
          <a:p>
            <a:r>
              <a:rPr lang="en-US" sz="1400" dirty="0">
                <a:highlight>
                  <a:srgbClr val="FFFF00"/>
                </a:highlight>
              </a:rPr>
              <a:t>If a child is under 5 years old, not enrolled in school or an early intervention program, and has no identified needs, parents/guardians only need to complete and sign Page 2 of the form.</a:t>
            </a:r>
          </a:p>
          <a:p>
            <a:r>
              <a:rPr lang="en-US" sz="1400" dirty="0"/>
              <a:t>For children ages 3 to 5, the form should be completed at the school they would normally attend for kindergarten.</a:t>
            </a:r>
          </a:p>
          <a:p>
            <a:r>
              <a:rPr lang="en-US" sz="1400" dirty="0"/>
              <a:t>3 to 21. Required for dependents in this age group who have or require an Individualized Education Program (IEP)  </a:t>
            </a:r>
          </a:p>
          <a:p>
            <a:r>
              <a:rPr lang="en-US" sz="1400" dirty="0"/>
              <a:t>High school graduates, students who have passed the GED, and college students are not required to complete the DD Form 2792-1.</a:t>
            </a:r>
          </a:p>
          <a:p>
            <a:r>
              <a:rPr lang="en-US" sz="1400" dirty="0">
                <a:highlight>
                  <a:srgbClr val="FFFF00"/>
                </a:highlight>
              </a:rPr>
              <a:t>Please include in the package a current IFSP, IEP if child is enrolled.</a:t>
            </a:r>
          </a:p>
          <a:p>
            <a:r>
              <a:rPr lang="en-US" sz="1400" dirty="0">
                <a:highlight>
                  <a:srgbClr val="FFFF00"/>
                </a:highlight>
              </a:rPr>
              <a:t>Please take note on the 2792-1;  1. REQUEST- will be request for Government sponsored travel and for all questions asked NO or N/A is a plausible answer. Please do not leave questions blank or expect our staff to fill out these forms for your dependents. </a:t>
            </a:r>
          </a:p>
          <a:p>
            <a:r>
              <a:rPr lang="en-US" sz="1400" dirty="0">
                <a:highlight>
                  <a:srgbClr val="FFFF00"/>
                </a:highlight>
              </a:rPr>
              <a:t>If dependent is EFMP please attach the 2792 to the package with the 2792-1 if needed.</a:t>
            </a:r>
          </a:p>
        </p:txBody>
      </p:sp>
    </p:spTree>
    <p:extLst>
      <p:ext uri="{BB962C8B-B14F-4D97-AF65-F5344CB8AC3E}">
        <p14:creationId xmlns:p14="http://schemas.microsoft.com/office/powerpoint/2010/main" val="288878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E20247-1EE9-8B8D-A7B8-BCE02B68C0AA}"/>
              </a:ext>
            </a:extLst>
          </p:cNvPr>
          <p:cNvSpPr>
            <a:spLocks noGrp="1"/>
          </p:cNvSpPr>
          <p:nvPr>
            <p:ph type="title"/>
          </p:nvPr>
        </p:nvSpPr>
        <p:spPr>
          <a:xfrm>
            <a:off x="1156851" y="637762"/>
            <a:ext cx="9888496" cy="900131"/>
          </a:xfrm>
        </p:spPr>
        <p:txBody>
          <a:bodyPr anchor="t">
            <a:normAutofit/>
          </a:bodyPr>
          <a:lstStyle/>
          <a:p>
            <a:r>
              <a:rPr lang="en-US" sz="4000">
                <a:solidFill>
                  <a:schemeClr val="bg1"/>
                </a:solidFill>
              </a:rPr>
              <a:t>Dependent additional information</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81E810-3FDC-A499-7137-E24A46C6F0EF}"/>
              </a:ext>
            </a:extLst>
          </p:cNvPr>
          <p:cNvSpPr>
            <a:spLocks noGrp="1"/>
          </p:cNvSpPr>
          <p:nvPr>
            <p:ph idx="1"/>
          </p:nvPr>
        </p:nvSpPr>
        <p:spPr>
          <a:xfrm>
            <a:off x="582804" y="2207225"/>
            <a:ext cx="11475218" cy="4484977"/>
          </a:xfrm>
        </p:spPr>
        <p:txBody>
          <a:bodyPr>
            <a:normAutofit/>
          </a:bodyPr>
          <a:lstStyle/>
          <a:p>
            <a:r>
              <a:rPr lang="en-US" sz="1400" dirty="0"/>
              <a:t>If a dependent is seen by a civilian provider, we require a physical within 1 year with a printout of the visit that shows a </a:t>
            </a:r>
            <a:r>
              <a:rPr lang="en-US" sz="1400" dirty="0">
                <a:highlight>
                  <a:srgbClr val="FFFF00"/>
                </a:highlight>
              </a:rPr>
              <a:t>full review of systems</a:t>
            </a:r>
            <a:r>
              <a:rPr lang="en-US" sz="1400" dirty="0"/>
              <a:t>. We do not accept the after visit summary as this does not have the information our providers require.</a:t>
            </a:r>
          </a:p>
          <a:p>
            <a:r>
              <a:rPr lang="en-US" sz="1400" dirty="0"/>
              <a:t>If a dependent is seen by a civilian provider, we require their vaccine record. If you cannot obtain a vaccine record, we can order a titers test, which is a blood draw to see what immunities you have and update your medical record with these results.</a:t>
            </a:r>
          </a:p>
          <a:p>
            <a:r>
              <a:rPr lang="en-US" sz="1400" dirty="0"/>
              <a:t>If a dependent is seen by a civilian provider for their PAP exam, mammogram, or colonoscopy we need the notes that show the results. Summary of visits that do not display the test and results will not be accepted as these do not give our providers the information they are looking to review.</a:t>
            </a:r>
          </a:p>
          <a:p>
            <a:r>
              <a:rPr lang="en-US" sz="1400" dirty="0"/>
              <a:t>Medical notes required are usually the most recent physical or test within the last couple years. If a submission has a full dependents medical record instead of the requested information, we will request the member or the dependent locate the requested information and submit that to us. If you need assistance finding the information our staff can help guide you to the information.</a:t>
            </a:r>
          </a:p>
          <a:p>
            <a:r>
              <a:rPr lang="en-US" sz="1400" dirty="0"/>
              <a:t>All dependent “requirements” are recommendations by our medical team but refusal of fulfilling these recommendations do automatically flag your dependents as possible inquiries where we will need to get gaining MEDCOG approval for transfer. These inquiries may be approved or denied. If denied, this can result in loss of orders or execution of orders as unaccompanied.</a:t>
            </a:r>
          </a:p>
          <a:p>
            <a:r>
              <a:rPr lang="en-US" sz="1400" dirty="0"/>
              <a:t>Unvaccinated dependents and/or no vaccine records will automatically cause your dependents to be inquires to their gaining MEDCOG.</a:t>
            </a:r>
          </a:p>
          <a:p>
            <a:r>
              <a:rPr lang="en-US" sz="1400" dirty="0"/>
              <a:t>Dependents must be enrolled in Genesis and have DODID numbers. The Genesis number for our area is 619-532-8366. If they are not enrolled, please facilitate this by calling the number provided before submission.</a:t>
            </a:r>
          </a:p>
        </p:txBody>
      </p:sp>
    </p:spTree>
    <p:extLst>
      <p:ext uri="{BB962C8B-B14F-4D97-AF65-F5344CB8AC3E}">
        <p14:creationId xmlns:p14="http://schemas.microsoft.com/office/powerpoint/2010/main" val="3584412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20500-EA1A-608F-30A9-F481A4EAB942}"/>
              </a:ext>
            </a:extLst>
          </p:cNvPr>
          <p:cNvSpPr>
            <a:spLocks noGrp="1"/>
          </p:cNvSpPr>
          <p:nvPr>
            <p:ph type="title"/>
          </p:nvPr>
        </p:nvSpPr>
        <p:spPr/>
        <p:txBody>
          <a:bodyPr/>
          <a:lstStyle/>
          <a:p>
            <a:r>
              <a:rPr lang="en-US" dirty="0"/>
              <a:t>Orders, Letter of Intent (LOI), Notifications, </a:t>
            </a:r>
            <a:r>
              <a:rPr lang="en-US" dirty="0" err="1"/>
              <a:t>Cantrac</a:t>
            </a:r>
            <a:r>
              <a:rPr lang="en-US" dirty="0"/>
              <a:t>/ school requirements</a:t>
            </a:r>
          </a:p>
        </p:txBody>
      </p:sp>
      <p:sp>
        <p:nvSpPr>
          <p:cNvPr id="3" name="Content Placeholder 2">
            <a:extLst>
              <a:ext uri="{FF2B5EF4-FFF2-40B4-BE49-F238E27FC236}">
                <a16:creationId xmlns:a16="http://schemas.microsoft.com/office/drawing/2014/main" id="{2F631EE3-9A20-7BD0-6B57-776C92C07DBE}"/>
              </a:ext>
            </a:extLst>
          </p:cNvPr>
          <p:cNvSpPr>
            <a:spLocks noGrp="1"/>
          </p:cNvSpPr>
          <p:nvPr>
            <p:ph idx="1"/>
          </p:nvPr>
        </p:nvSpPr>
        <p:spPr>
          <a:xfrm>
            <a:off x="838200" y="1825624"/>
            <a:ext cx="10515600" cy="4745997"/>
          </a:xfrm>
        </p:spPr>
        <p:txBody>
          <a:bodyPr>
            <a:normAutofit fontScale="77500" lnSpcReduction="20000"/>
          </a:bodyPr>
          <a:lstStyle/>
          <a:p>
            <a:r>
              <a:rPr lang="en-US" dirty="0"/>
              <a:t>Please initiate your OSS within 3 days of receiving orders for Navy personnel and 10 days for Marine Corp.</a:t>
            </a:r>
          </a:p>
          <a:p>
            <a:r>
              <a:rPr lang="en-US" dirty="0"/>
              <a:t>Our staff will try our best to honor completion of the package within 30 days of submission and 60 days for dependents as required by instruction. This timer does not start until we have accepted your package and you are fully medically ready.</a:t>
            </a:r>
          </a:p>
          <a:p>
            <a:r>
              <a:rPr lang="en-US" dirty="0"/>
              <a:t>It is highly recommended to submit as soon as possible so your family has enough time to PCS stress free, as inquiries do take a considerable amount of time depending on what they are for and where they are going. </a:t>
            </a:r>
          </a:p>
          <a:p>
            <a:r>
              <a:rPr lang="en-US" dirty="0"/>
              <a:t>We accept official notifications of orders such as emails/messages with detailers or monitors or memo, just explain to our staff what you are submitting. Our staff needs to know why are you submitting the package, where your current command is, and what your gaining command will be.</a:t>
            </a:r>
          </a:p>
          <a:p>
            <a:r>
              <a:rPr lang="en-US" dirty="0"/>
              <a:t>If submitting for a special program/C-school, please have the </a:t>
            </a:r>
            <a:r>
              <a:rPr lang="en-US" dirty="0" err="1"/>
              <a:t>cantrac</a:t>
            </a:r>
            <a:r>
              <a:rPr lang="en-US" dirty="0"/>
              <a:t> or instruction attached that show the suitability screening as an attachment.</a:t>
            </a:r>
          </a:p>
          <a:p>
            <a:r>
              <a:rPr lang="en-US" dirty="0"/>
              <a:t>Suitability Screenings are typically for PCS orders. We do not facilitate suitability screenings for IA orders or temporary assignment unless a LOI is provided or it is specifically required on the IA orders.</a:t>
            </a:r>
          </a:p>
        </p:txBody>
      </p:sp>
    </p:spTree>
    <p:extLst>
      <p:ext uri="{BB962C8B-B14F-4D97-AF65-F5344CB8AC3E}">
        <p14:creationId xmlns:p14="http://schemas.microsoft.com/office/powerpoint/2010/main" val="194003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otalTime>3925</TotalTime>
  <Words>2228</Words>
  <Application>Microsoft Office PowerPoint</Application>
  <PresentationFormat>Widescreen</PresentationFormat>
  <Paragraphs>90</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Arial Black</vt:lpstr>
      <vt:lpstr>Calibri</vt:lpstr>
      <vt:lpstr>Google Sans Flex</vt:lpstr>
      <vt:lpstr>Office Theme</vt:lpstr>
      <vt:lpstr>Overseas and Operational Suitability Screening  For NTC Point Loma</vt:lpstr>
      <vt:lpstr>Step 1</vt:lpstr>
      <vt:lpstr>Step 2- Coversheet</vt:lpstr>
      <vt:lpstr>Step 3- DD 2807</vt:lpstr>
      <vt:lpstr>Step 4- NAVMED 1300/1-</vt:lpstr>
      <vt:lpstr>Step 5- 1300/16 (Overseas) or Page 13 (Operational)</vt:lpstr>
      <vt:lpstr>EFMP Questionnaire, 2792 and 2792-1</vt:lpstr>
      <vt:lpstr>Dependent additional information</vt:lpstr>
      <vt:lpstr>Orders, Letter of Intent (LOI), Notifications, Cantrac/ school requirements</vt:lpstr>
      <vt:lpstr>Last Notes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Krueger, Brandon Steven PO1 USN BRHLTHCLINNTC SAN CA (USA)</dc:creator>
  <cp:lastModifiedBy>Calero, Marcelo H CIV (USA)</cp:lastModifiedBy>
  <cp:revision>3</cp:revision>
  <cp:lastPrinted>2026-08-17T15:09:23Z</cp:lastPrinted>
  <dcterms:created xsi:type="dcterms:W3CDTF">2026-08-12T18:52:23Z</dcterms:created>
  <dcterms:modified xsi:type="dcterms:W3CDTF">2026-08-19T22:27:34Z</dcterms:modified>
</cp:coreProperties>
</file>